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sldIdLst>
    <p:sldId id="256" r:id="rId2"/>
    <p:sldId id="292" r:id="rId3"/>
    <p:sldId id="264" r:id="rId4"/>
    <p:sldId id="302" r:id="rId5"/>
    <p:sldId id="305" r:id="rId6"/>
    <p:sldId id="300" r:id="rId7"/>
    <p:sldId id="301" r:id="rId8"/>
    <p:sldId id="293" r:id="rId9"/>
    <p:sldId id="304" r:id="rId10"/>
    <p:sldId id="296" r:id="rId11"/>
    <p:sldId id="298" r:id="rId12"/>
    <p:sldId id="257" r:id="rId13"/>
    <p:sldId id="306" r:id="rId14"/>
    <p:sldId id="297" r:id="rId15"/>
    <p:sldId id="269" r:id="rId16"/>
    <p:sldId id="30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E8EFF8"/>
    <a:srgbClr val="DEDF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2" d="100"/>
          <a:sy n="92" d="100"/>
        </p:scale>
        <p:origin x="51" y="17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A9B22A-55EC-4A68-A1AE-1A1AE03C8C30}" type="datetimeFigureOut">
              <a:rPr lang="en-US" smtClean="0"/>
              <a:t>6/3/2019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14B252-8EFF-4387-B930-F07556521AEC}" type="slidenum">
              <a:rPr lang="en-US" smtClean="0"/>
              <a:t>‹Nr.›</a:t>
            </a:fld>
            <a:endParaRPr lang="en-US"/>
          </a:p>
        </p:txBody>
      </p:sp>
    </p:spTree>
    <p:extLst>
      <p:ext uri="{BB962C8B-B14F-4D97-AF65-F5344CB8AC3E}">
        <p14:creationId xmlns:p14="http://schemas.microsoft.com/office/powerpoint/2010/main" val="816804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7" name="Rectangle 6"/>
          <p:cNvSpPr/>
          <p:nvPr userDrawn="1"/>
        </p:nvSpPr>
        <p:spPr>
          <a:xfrm>
            <a:off x="0" y="6040079"/>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5" name="Footer Placeholder 4"/>
          <p:cNvSpPr>
            <a:spLocks noGrp="1"/>
          </p:cNvSpPr>
          <p:nvPr>
            <p:ph type="ftr" sz="quarter" idx="11"/>
          </p:nvPr>
        </p:nvSpPr>
        <p:spPr>
          <a:xfrm>
            <a:off x="4038600" y="6276122"/>
            <a:ext cx="4114800" cy="365125"/>
          </a:xfrm>
        </p:spPr>
        <p:txBody>
          <a:bodyPr/>
          <a:lstStyle/>
          <a:p>
            <a:r>
              <a:rPr lang="en-US" smtClean="0"/>
              <a:t>Genoa, Italy 3th – 5th June 2019</a:t>
            </a:r>
            <a:endParaRPr lang="en-US" dirty="0"/>
          </a:p>
        </p:txBody>
      </p:sp>
      <p:sp>
        <p:nvSpPr>
          <p:cNvPr id="9" name="Footer Placeholder 8"/>
          <p:cNvSpPr txBox="1">
            <a:spLocks/>
          </p:cNvSpPr>
          <p:nvPr userDrawn="1"/>
        </p:nvSpPr>
        <p:spPr>
          <a:xfrm>
            <a:off x="250262" y="628034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smtClean="0">
                <a:solidFill>
                  <a:schemeClr val="tx1"/>
                </a:solidFill>
              </a:rPr>
              <a:t>International Hydrographic Organization</a:t>
            </a:r>
            <a:br>
              <a:rPr lang="de-DE" dirty="0" smtClean="0">
                <a:solidFill>
                  <a:schemeClr val="tx1"/>
                </a:solidFill>
              </a:rPr>
            </a:br>
            <a:r>
              <a:rPr lang="de-DE" i="1" dirty="0" smtClean="0">
                <a:solidFill>
                  <a:schemeClr val="tx1"/>
                </a:solidFill>
              </a:rPr>
              <a:t>Organisation Hydrographique Internationale</a:t>
            </a:r>
            <a:endParaRPr lang="en-US" i="1" dirty="0">
              <a:solidFill>
                <a:schemeClr val="tx1"/>
              </a:solidFil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5349" y="6049723"/>
            <a:ext cx="676525" cy="817921"/>
          </a:xfrm>
          <a:prstGeom prst="rect">
            <a:avLst/>
          </a:prstGeom>
        </p:spPr>
      </p:pic>
    </p:spTree>
    <p:extLst>
      <p:ext uri="{BB962C8B-B14F-4D97-AF65-F5344CB8AC3E}">
        <p14:creationId xmlns:p14="http://schemas.microsoft.com/office/powerpoint/2010/main" val="399238265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Genoa, Italy 3th – 5th June 2019</a:t>
            </a:r>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‹Nr.›</a:t>
            </a:fld>
            <a:endParaRPr lang="en-US"/>
          </a:p>
        </p:txBody>
      </p:sp>
    </p:spTree>
    <p:extLst>
      <p:ext uri="{BB962C8B-B14F-4D97-AF65-F5344CB8AC3E}">
        <p14:creationId xmlns:p14="http://schemas.microsoft.com/office/powerpoint/2010/main" val="4276041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Genoa, Italy 3th – 5th June 2019</a:t>
            </a:r>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‹Nr.›</a:t>
            </a:fld>
            <a:endParaRPr lang="en-US"/>
          </a:p>
        </p:txBody>
      </p:sp>
    </p:spTree>
    <p:extLst>
      <p:ext uri="{BB962C8B-B14F-4D97-AF65-F5344CB8AC3E}">
        <p14:creationId xmlns:p14="http://schemas.microsoft.com/office/powerpoint/2010/main" val="3974123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59414"/>
            <a:ext cx="10515600" cy="540511"/>
          </a:xfrm>
        </p:spPr>
        <p:txBody>
          <a:bodyPr/>
          <a:lstStyle>
            <a:lvl1pPr>
              <a:defRPr>
                <a:solidFill>
                  <a:schemeClr val="bg2">
                    <a:lumMod val="50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838201" y="1825625"/>
            <a:ext cx="7724182" cy="21587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8" name="Straight Connector 7"/>
          <p:cNvCxnSpPr/>
          <p:nvPr userDrawn="1"/>
        </p:nvCxnSpPr>
        <p:spPr>
          <a:xfrm flipV="1">
            <a:off x="811992" y="893798"/>
            <a:ext cx="10568015" cy="5285"/>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0" y="6040079"/>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ooter Placeholder 4"/>
          <p:cNvSpPr>
            <a:spLocks noGrp="1"/>
          </p:cNvSpPr>
          <p:nvPr>
            <p:ph type="ftr" sz="quarter" idx="11"/>
          </p:nvPr>
        </p:nvSpPr>
        <p:spPr>
          <a:xfrm>
            <a:off x="4038600" y="6276122"/>
            <a:ext cx="4114800" cy="365125"/>
          </a:xfrm>
        </p:spPr>
        <p:txBody>
          <a:bodyPr/>
          <a:lstStyle/>
          <a:p>
            <a:r>
              <a:rPr lang="en-US" smtClean="0"/>
              <a:t>Genoa, Italy 3th – 5th June 2019</a:t>
            </a:r>
            <a:endParaRPr lang="en-US" dirty="0"/>
          </a:p>
        </p:txBody>
      </p:sp>
      <p:sp>
        <p:nvSpPr>
          <p:cNvPr id="11" name="Slide Number Placeholder 5"/>
          <p:cNvSpPr>
            <a:spLocks noGrp="1"/>
          </p:cNvSpPr>
          <p:nvPr>
            <p:ph type="sldNum" sz="quarter" idx="12"/>
          </p:nvPr>
        </p:nvSpPr>
        <p:spPr>
          <a:xfrm>
            <a:off x="8986777" y="6276121"/>
            <a:ext cx="2743200" cy="365125"/>
          </a:xfrm>
        </p:spPr>
        <p:txBody>
          <a:bodyPr/>
          <a:lstStyle/>
          <a:p>
            <a:fld id="{EC878826-814C-4FD2-96B3-D147818A5C89}" type="slidenum">
              <a:rPr lang="en-US" smtClean="0"/>
              <a:t>‹Nr.›</a:t>
            </a:fld>
            <a:endParaRPr lang="en-US" dirty="0"/>
          </a:p>
        </p:txBody>
      </p:sp>
      <p:sp>
        <p:nvSpPr>
          <p:cNvPr id="13" name="Footer Placeholder 8"/>
          <p:cNvSpPr txBox="1">
            <a:spLocks/>
          </p:cNvSpPr>
          <p:nvPr userDrawn="1"/>
        </p:nvSpPr>
        <p:spPr>
          <a:xfrm>
            <a:off x="250262" y="628034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smtClean="0">
                <a:solidFill>
                  <a:schemeClr val="tx1"/>
                </a:solidFill>
              </a:rPr>
              <a:t>International Hydrographic Organization</a:t>
            </a:r>
            <a:br>
              <a:rPr lang="de-DE" dirty="0" smtClean="0">
                <a:solidFill>
                  <a:schemeClr val="tx1"/>
                </a:solidFill>
              </a:rPr>
            </a:br>
            <a:r>
              <a:rPr lang="de-DE" i="1" dirty="0" smtClean="0">
                <a:solidFill>
                  <a:schemeClr val="tx1"/>
                </a:solidFill>
              </a:rPr>
              <a:t>Organisation Hydrographique Internationale</a:t>
            </a:r>
            <a:endParaRPr lang="en-US" i="1" dirty="0">
              <a:solidFill>
                <a:schemeClr val="tx1"/>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5467" y="6040079"/>
            <a:ext cx="676525" cy="817921"/>
          </a:xfrm>
          <a:prstGeom prst="rect">
            <a:avLst/>
          </a:prstGeom>
        </p:spPr>
      </p:pic>
    </p:spTree>
    <p:extLst>
      <p:ext uri="{BB962C8B-B14F-4D97-AF65-F5344CB8AC3E}">
        <p14:creationId xmlns:p14="http://schemas.microsoft.com/office/powerpoint/2010/main" val="13630442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Genoa, Italy 3th – 5th June 2019</a:t>
            </a:r>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‹Nr.›</a:t>
            </a:fld>
            <a:endParaRPr lang="en-US"/>
          </a:p>
        </p:txBody>
      </p:sp>
    </p:spTree>
    <p:extLst>
      <p:ext uri="{BB962C8B-B14F-4D97-AF65-F5344CB8AC3E}">
        <p14:creationId xmlns:p14="http://schemas.microsoft.com/office/powerpoint/2010/main" val="2942724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Genoa, Italy 3th – 5th June 2019</a:t>
            </a:r>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‹Nr.›</a:t>
            </a:fld>
            <a:endParaRPr lang="en-US"/>
          </a:p>
        </p:txBody>
      </p:sp>
    </p:spTree>
    <p:extLst>
      <p:ext uri="{BB962C8B-B14F-4D97-AF65-F5344CB8AC3E}">
        <p14:creationId xmlns:p14="http://schemas.microsoft.com/office/powerpoint/2010/main" val="797504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Genoa, Italy 3th – 5th June 2019</a:t>
            </a:r>
            <a:endParaRPr lang="en-US"/>
          </a:p>
        </p:txBody>
      </p:sp>
      <p:sp>
        <p:nvSpPr>
          <p:cNvPr id="9" name="Slide Number Placeholder 8"/>
          <p:cNvSpPr>
            <a:spLocks noGrp="1"/>
          </p:cNvSpPr>
          <p:nvPr>
            <p:ph type="sldNum" sz="quarter" idx="12"/>
          </p:nvPr>
        </p:nvSpPr>
        <p:spPr/>
        <p:txBody>
          <a:bodyPr/>
          <a:lstStyle/>
          <a:p>
            <a:fld id="{EC878826-814C-4FD2-96B3-D147818A5C89}" type="slidenum">
              <a:rPr lang="en-US" smtClean="0"/>
              <a:t>‹Nr.›</a:t>
            </a:fld>
            <a:endParaRPr lang="en-US"/>
          </a:p>
        </p:txBody>
      </p:sp>
    </p:spTree>
    <p:extLst>
      <p:ext uri="{BB962C8B-B14F-4D97-AF65-F5344CB8AC3E}">
        <p14:creationId xmlns:p14="http://schemas.microsoft.com/office/powerpoint/2010/main" val="863343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Genoa, Italy 3th – 5th June 2019</a:t>
            </a:r>
            <a:endParaRPr lang="en-US"/>
          </a:p>
        </p:txBody>
      </p:sp>
      <p:sp>
        <p:nvSpPr>
          <p:cNvPr id="5" name="Slide Number Placeholder 4"/>
          <p:cNvSpPr>
            <a:spLocks noGrp="1"/>
          </p:cNvSpPr>
          <p:nvPr>
            <p:ph type="sldNum" sz="quarter" idx="12"/>
          </p:nvPr>
        </p:nvSpPr>
        <p:spPr/>
        <p:txBody>
          <a:bodyPr/>
          <a:lstStyle/>
          <a:p>
            <a:fld id="{EC878826-814C-4FD2-96B3-D147818A5C89}" type="slidenum">
              <a:rPr lang="en-US" smtClean="0"/>
              <a:t>‹Nr.›</a:t>
            </a:fld>
            <a:endParaRPr lang="en-US"/>
          </a:p>
        </p:txBody>
      </p:sp>
    </p:spTree>
    <p:extLst>
      <p:ext uri="{BB962C8B-B14F-4D97-AF65-F5344CB8AC3E}">
        <p14:creationId xmlns:p14="http://schemas.microsoft.com/office/powerpoint/2010/main" val="1974029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Genoa, Italy 3th – 5th June 2019</a:t>
            </a:r>
            <a:endParaRPr lang="en-US"/>
          </a:p>
        </p:txBody>
      </p:sp>
      <p:sp>
        <p:nvSpPr>
          <p:cNvPr id="4" name="Slide Number Placeholder 3"/>
          <p:cNvSpPr>
            <a:spLocks noGrp="1"/>
          </p:cNvSpPr>
          <p:nvPr>
            <p:ph type="sldNum" sz="quarter" idx="12"/>
          </p:nvPr>
        </p:nvSpPr>
        <p:spPr/>
        <p:txBody>
          <a:bodyPr/>
          <a:lstStyle/>
          <a:p>
            <a:fld id="{EC878826-814C-4FD2-96B3-D147818A5C89}" type="slidenum">
              <a:rPr lang="en-US" smtClean="0"/>
              <a:t>‹Nr.›</a:t>
            </a:fld>
            <a:endParaRPr lang="en-US"/>
          </a:p>
        </p:txBody>
      </p:sp>
    </p:spTree>
    <p:extLst>
      <p:ext uri="{BB962C8B-B14F-4D97-AF65-F5344CB8AC3E}">
        <p14:creationId xmlns:p14="http://schemas.microsoft.com/office/powerpoint/2010/main" val="163077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Genoa, Italy 3th – 5th June 2019</a:t>
            </a:r>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‹Nr.›</a:t>
            </a:fld>
            <a:endParaRPr lang="en-US"/>
          </a:p>
        </p:txBody>
      </p:sp>
    </p:spTree>
    <p:extLst>
      <p:ext uri="{BB962C8B-B14F-4D97-AF65-F5344CB8AC3E}">
        <p14:creationId xmlns:p14="http://schemas.microsoft.com/office/powerpoint/2010/main" val="4223430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Genoa, Italy 3th – 5th June 2019</a:t>
            </a:r>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‹Nr.›</a:t>
            </a:fld>
            <a:endParaRPr lang="en-US"/>
          </a:p>
        </p:txBody>
      </p:sp>
    </p:spTree>
    <p:extLst>
      <p:ext uri="{BB962C8B-B14F-4D97-AF65-F5344CB8AC3E}">
        <p14:creationId xmlns:p14="http://schemas.microsoft.com/office/powerpoint/2010/main" val="924433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Genoa, Italy 3th – 5th June 2019</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878826-814C-4FD2-96B3-D147818A5C89}" type="slidenum">
              <a:rPr lang="en-US" smtClean="0"/>
              <a:t>‹Nr.›</a:t>
            </a:fld>
            <a:endParaRPr lang="en-US"/>
          </a:p>
        </p:txBody>
      </p:sp>
    </p:spTree>
    <p:extLst>
      <p:ext uri="{BB962C8B-B14F-4D97-AF65-F5344CB8AC3E}">
        <p14:creationId xmlns:p14="http://schemas.microsoft.com/office/powerpoint/2010/main" val="25655961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latin typeface="Arial" panose="020B0604020202020204" pitchFamily="34" charset="0"/>
                <a:cs typeface="Arial" panose="020B0604020202020204" pitchFamily="34" charset="0"/>
              </a:rPr>
              <a:t>Report of </a:t>
            </a:r>
            <a:r>
              <a:rPr lang="en-US" dirty="0" smtClean="0">
                <a:latin typeface="Arial" panose="020B0604020202020204" pitchFamily="34" charset="0"/>
                <a:cs typeface="Arial" panose="020B0604020202020204" pitchFamily="34" charset="0"/>
              </a:rPr>
              <a:t>CBSC</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to IRCC </a:t>
            </a:r>
            <a:r>
              <a:rPr lang="en-US" dirty="0" smtClean="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lstStyle/>
          <a:p>
            <a:r>
              <a:rPr lang="en-US" dirty="0">
                <a:latin typeface="Arial" panose="020B0604020202020204" pitchFamily="34" charset="0"/>
                <a:cs typeface="Arial" panose="020B0604020202020204" pitchFamily="34" charset="0"/>
              </a:rPr>
              <a:t>Inter-Regional Coordination </a:t>
            </a:r>
            <a:r>
              <a:rPr lang="en-US" dirty="0" smtClean="0">
                <a:latin typeface="Arial" panose="020B0604020202020204" pitchFamily="34" charset="0"/>
                <a:cs typeface="Arial" panose="020B0604020202020204" pitchFamily="34" charset="0"/>
              </a:rPr>
              <a:t>Committee</a:t>
            </a:r>
          </a:p>
          <a:p>
            <a:endParaRPr lang="en-US"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latin typeface="Arial" panose="020B0604020202020204" pitchFamily="34" charset="0"/>
                <a:cs typeface="Arial" panose="020B0604020202020204" pitchFamily="34" charset="0"/>
              </a:rPr>
              <a:t>Genoa, Italy 3th – 5th June 2019</a:t>
            </a:r>
            <a:endParaRPr lang="de-DE"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82624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panose="020B0604020202020204" pitchFamily="34" charset="0"/>
                <a:cs typeface="Arial" panose="020B0604020202020204" pitchFamily="34" charset="0"/>
              </a:rPr>
              <a:t>Joint CB</a:t>
            </a:r>
          </a:p>
        </p:txBody>
      </p:sp>
      <p:sp>
        <p:nvSpPr>
          <p:cNvPr id="3" name="Content Placeholder 2"/>
          <p:cNvSpPr>
            <a:spLocks noGrp="1"/>
          </p:cNvSpPr>
          <p:nvPr>
            <p:ph idx="1"/>
          </p:nvPr>
        </p:nvSpPr>
        <p:spPr>
          <a:xfrm>
            <a:off x="838200" y="1216025"/>
            <a:ext cx="10515600" cy="4351338"/>
          </a:xfrm>
        </p:spPr>
        <p:txBody>
          <a:bodyPr>
            <a:normAutofit/>
          </a:bodyPr>
          <a:lstStyle/>
          <a:p>
            <a:pPr marL="0" indent="0">
              <a:buNone/>
              <a:defRPr/>
            </a:pPr>
            <a:r>
              <a:rPr lang="en-US" b="1" dirty="0" smtClean="0"/>
              <a:t>IHO</a:t>
            </a:r>
            <a:r>
              <a:rPr lang="en-US" b="1" dirty="0"/>
              <a:t>, IMO, IOC, WMO, IALA, </a:t>
            </a:r>
            <a:r>
              <a:rPr lang="en-US" b="1" dirty="0" smtClean="0"/>
              <a:t>FIG, </a:t>
            </a:r>
            <a:r>
              <a:rPr lang="en-US" b="1" dirty="0"/>
              <a:t>IAEA </a:t>
            </a:r>
            <a:r>
              <a:rPr lang="en-US" b="1" dirty="0" smtClean="0"/>
              <a:t>and IMPA</a:t>
            </a:r>
            <a:r>
              <a:rPr lang="en-US" dirty="0" smtClean="0"/>
              <a:t>			</a:t>
            </a:r>
          </a:p>
          <a:p>
            <a:pPr>
              <a:defRPr/>
            </a:pPr>
            <a:r>
              <a:rPr lang="en-US" dirty="0" smtClean="0"/>
              <a:t>Annual </a:t>
            </a:r>
            <a:r>
              <a:rPr lang="en-US" dirty="0"/>
              <a:t>joint CB meeting </a:t>
            </a:r>
            <a:r>
              <a:rPr lang="en-US" dirty="0" smtClean="0"/>
              <a:t>at </a:t>
            </a:r>
            <a:r>
              <a:rPr lang="en-US" dirty="0" smtClean="0"/>
              <a:t>IMPA </a:t>
            </a:r>
            <a:r>
              <a:rPr lang="en-US" dirty="0"/>
              <a:t>headquarters </a:t>
            </a:r>
            <a:r>
              <a:rPr lang="en-US" dirty="0" smtClean="0"/>
              <a:t>in </a:t>
            </a:r>
            <a:r>
              <a:rPr lang="en-US" dirty="0"/>
              <a:t>November </a:t>
            </a:r>
            <a:r>
              <a:rPr lang="en-US" dirty="0" smtClean="0"/>
              <a:t>2018, </a:t>
            </a:r>
            <a:endParaRPr lang="en-US" dirty="0" smtClean="0"/>
          </a:p>
          <a:p>
            <a:pPr>
              <a:defRPr/>
            </a:pPr>
            <a:r>
              <a:rPr lang="en-US" dirty="0" smtClean="0"/>
              <a:t>first joint project (IMO lead) started (Bangladesh), </a:t>
            </a:r>
          </a:p>
          <a:p>
            <a:pPr>
              <a:defRPr/>
            </a:pPr>
            <a:r>
              <a:rPr lang="en-US" dirty="0"/>
              <a:t>t</a:t>
            </a:r>
            <a:r>
              <a:rPr lang="en-US" dirty="0" smtClean="0"/>
              <a:t>his shows </a:t>
            </a:r>
            <a:r>
              <a:rPr lang="en-US" dirty="0"/>
              <a:t>the improved cooperation with the IMO. </a:t>
            </a:r>
          </a:p>
          <a:p>
            <a:pPr>
              <a:defRPr/>
            </a:pPr>
            <a:r>
              <a:rPr lang="en-US" dirty="0"/>
              <a:t>Another </a:t>
            </a:r>
            <a:r>
              <a:rPr lang="en-US" dirty="0" smtClean="0"/>
              <a:t>approach </a:t>
            </a:r>
            <a:r>
              <a:rPr lang="en-US" dirty="0"/>
              <a:t>is </a:t>
            </a:r>
            <a:r>
              <a:rPr lang="en-US" dirty="0" smtClean="0"/>
              <a:t>to </a:t>
            </a:r>
            <a:r>
              <a:rPr lang="en-US" dirty="0"/>
              <a:t>address the IMO via the national representatives to request a </a:t>
            </a:r>
            <a:r>
              <a:rPr lang="en-US" dirty="0" smtClean="0"/>
              <a:t>needs </a:t>
            </a:r>
            <a:r>
              <a:rPr lang="en-US" dirty="0"/>
              <a:t>assessment visit to the IMO regarding SOLAS Chapter </a:t>
            </a:r>
            <a:r>
              <a:rPr lang="en-US" dirty="0" smtClean="0"/>
              <a:t>V. </a:t>
            </a:r>
          </a:p>
          <a:p>
            <a:pPr>
              <a:defRPr/>
            </a:pPr>
            <a:r>
              <a:rPr lang="en-US" dirty="0" smtClean="0"/>
              <a:t>The </a:t>
            </a:r>
            <a:r>
              <a:rPr lang="en-US" dirty="0"/>
              <a:t>next joint CB meeting is planned to be held at the IMO headquarters in London</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latin typeface="Arial" panose="020B0604020202020204" pitchFamily="34" charset="0"/>
                <a:cs typeface="Arial" panose="020B0604020202020204" pitchFamily="34" charset="0"/>
              </a:rPr>
              <a:t>Genoa, Italy 3th – 5th June 2019</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890738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panose="020B0604020202020204" pitchFamily="34" charset="0"/>
                <a:cs typeface="Arial" panose="020B0604020202020204" pitchFamily="34" charset="0"/>
              </a:rPr>
              <a:t>Publication C-55</a:t>
            </a:r>
          </a:p>
        </p:txBody>
      </p:sp>
      <p:sp>
        <p:nvSpPr>
          <p:cNvPr id="3" name="Content Placeholder 2"/>
          <p:cNvSpPr>
            <a:spLocks noGrp="1"/>
          </p:cNvSpPr>
          <p:nvPr>
            <p:ph idx="1"/>
          </p:nvPr>
        </p:nvSpPr>
        <p:spPr>
          <a:xfrm>
            <a:off x="838200" y="1216024"/>
            <a:ext cx="10515600" cy="4752975"/>
          </a:xfrm>
        </p:spPr>
        <p:txBody>
          <a:bodyPr>
            <a:normAutofit fontScale="85000" lnSpcReduction="20000"/>
          </a:bodyPr>
          <a:lstStyle/>
          <a:p>
            <a:pPr marL="0" indent="0">
              <a:buNone/>
              <a:defRPr/>
            </a:pPr>
            <a:r>
              <a:rPr lang="en-US" dirty="0"/>
              <a:t>As reported at </a:t>
            </a:r>
            <a:r>
              <a:rPr lang="en-US" dirty="0" smtClean="0"/>
              <a:t>IRCC10, </a:t>
            </a:r>
            <a:r>
              <a:rPr lang="en-US" dirty="0"/>
              <a:t>CBSC established a C-55 Review Project Team (C-55RPT). </a:t>
            </a:r>
            <a:endParaRPr lang="en-US" dirty="0" smtClean="0"/>
          </a:p>
          <a:p>
            <a:pPr marL="0" indent="0">
              <a:buNone/>
              <a:defRPr/>
            </a:pPr>
            <a:r>
              <a:rPr lang="en-US" dirty="0" smtClean="0"/>
              <a:t>Team provided proposal </a:t>
            </a:r>
            <a:r>
              <a:rPr lang="en-US" dirty="0"/>
              <a:t>to address the limitations of the current C-55 </a:t>
            </a:r>
            <a:r>
              <a:rPr lang="en-US" dirty="0" smtClean="0"/>
              <a:t>publication.</a:t>
            </a:r>
            <a:endParaRPr lang="en-US" dirty="0"/>
          </a:p>
          <a:p>
            <a:pPr marL="0" indent="0">
              <a:buNone/>
              <a:defRPr/>
            </a:pPr>
            <a:r>
              <a:rPr lang="en-US" dirty="0"/>
              <a:t>CBSC proposes an approach in two </a:t>
            </a:r>
            <a:r>
              <a:rPr lang="en-US" dirty="0" smtClean="0"/>
              <a:t>steps:</a:t>
            </a:r>
            <a:endParaRPr lang="en-US" dirty="0"/>
          </a:p>
          <a:p>
            <a:pPr marL="0" indent="0">
              <a:buNone/>
              <a:defRPr/>
            </a:pPr>
            <a:r>
              <a:rPr lang="en-US" b="1" dirty="0" smtClean="0"/>
              <a:t>short </a:t>
            </a:r>
            <a:r>
              <a:rPr lang="en-US" b="1" dirty="0"/>
              <a:t>term </a:t>
            </a:r>
            <a:r>
              <a:rPr lang="en-US" b="1" dirty="0" smtClean="0"/>
              <a:t>solution:</a:t>
            </a:r>
            <a:r>
              <a:rPr lang="en-US" dirty="0" smtClean="0"/>
              <a:t> </a:t>
            </a:r>
          </a:p>
          <a:p>
            <a:pPr>
              <a:defRPr/>
            </a:pPr>
            <a:r>
              <a:rPr lang="en-US" dirty="0" smtClean="0"/>
              <a:t>using </a:t>
            </a:r>
            <a:r>
              <a:rPr lang="en-US" dirty="0"/>
              <a:t>CATZOC </a:t>
            </a:r>
            <a:r>
              <a:rPr lang="en-US" dirty="0" smtClean="0"/>
              <a:t>information</a:t>
            </a:r>
          </a:p>
          <a:p>
            <a:pPr>
              <a:defRPr/>
            </a:pPr>
            <a:r>
              <a:rPr lang="en-US" dirty="0" smtClean="0"/>
              <a:t>IRCC </a:t>
            </a:r>
            <a:r>
              <a:rPr lang="en-US" dirty="0"/>
              <a:t>to invite </a:t>
            </a:r>
            <a:r>
              <a:rPr lang="en-US" dirty="0" smtClean="0"/>
              <a:t>the </a:t>
            </a:r>
            <a:r>
              <a:rPr lang="en-US" dirty="0"/>
              <a:t>RHCs to encourage Member States to use CATZOC </a:t>
            </a:r>
            <a:r>
              <a:rPr lang="en-US" dirty="0" smtClean="0"/>
              <a:t>for C-55,</a:t>
            </a:r>
            <a:endParaRPr lang="en-US" dirty="0"/>
          </a:p>
          <a:p>
            <a:pPr marL="0" indent="0">
              <a:buNone/>
              <a:defRPr/>
            </a:pPr>
            <a:endParaRPr lang="en-US" dirty="0"/>
          </a:p>
          <a:p>
            <a:pPr marL="0" indent="0">
              <a:buNone/>
              <a:defRPr/>
            </a:pPr>
            <a:r>
              <a:rPr lang="en-US" b="1" dirty="0" smtClean="0"/>
              <a:t>longer </a:t>
            </a:r>
            <a:r>
              <a:rPr lang="en-US" b="1" dirty="0"/>
              <a:t>term </a:t>
            </a:r>
            <a:r>
              <a:rPr lang="en-US" b="1" dirty="0" smtClean="0"/>
              <a:t>solution:</a:t>
            </a:r>
          </a:p>
          <a:p>
            <a:pPr>
              <a:defRPr/>
            </a:pPr>
            <a:r>
              <a:rPr lang="en-US" dirty="0" smtClean="0"/>
              <a:t>use </a:t>
            </a:r>
            <a:r>
              <a:rPr lang="en-US" dirty="0"/>
              <a:t>of modern MSDI and GIS </a:t>
            </a:r>
            <a:r>
              <a:rPr lang="en-US" dirty="0" smtClean="0"/>
              <a:t>information</a:t>
            </a:r>
          </a:p>
          <a:p>
            <a:pPr>
              <a:defRPr/>
            </a:pPr>
            <a:r>
              <a:rPr lang="en-US" dirty="0" smtClean="0"/>
              <a:t>C-55RPT works further on that and will engage </a:t>
            </a:r>
            <a:r>
              <a:rPr lang="en-US" dirty="0"/>
              <a:t>with </a:t>
            </a:r>
            <a:r>
              <a:rPr lang="en-US" dirty="0" smtClean="0"/>
              <a:t>DQWG</a:t>
            </a:r>
            <a:endParaRPr lang="en-US" dirty="0"/>
          </a:p>
          <a:p>
            <a:pPr>
              <a:defRPr/>
            </a:pPr>
            <a:r>
              <a:rPr lang="en-US" dirty="0"/>
              <a:t>CBSC will </a:t>
            </a:r>
            <a:r>
              <a:rPr lang="en-US" dirty="0" smtClean="0"/>
              <a:t>investigate </a:t>
            </a:r>
            <a:r>
              <a:rPr lang="en-US" dirty="0"/>
              <a:t>with </a:t>
            </a:r>
            <a:r>
              <a:rPr lang="en-US" dirty="0" smtClean="0"/>
              <a:t>HSSC </a:t>
            </a:r>
            <a:r>
              <a:rPr lang="en-US" dirty="0"/>
              <a:t>and RHCs the way forward based on the </a:t>
            </a:r>
            <a:r>
              <a:rPr lang="en-US" dirty="0" smtClean="0"/>
              <a:t>findings</a:t>
            </a:r>
            <a:endParaRPr lang="en-US" dirty="0"/>
          </a:p>
          <a:p>
            <a:pPr>
              <a:defRPr/>
            </a:pPr>
            <a:r>
              <a:rPr lang="en-US" dirty="0" smtClean="0"/>
              <a:t>good </a:t>
            </a:r>
            <a:r>
              <a:rPr lang="en-US" dirty="0"/>
              <a:t>example </a:t>
            </a:r>
            <a:r>
              <a:rPr lang="en-US" dirty="0" smtClean="0"/>
              <a:t>from </a:t>
            </a:r>
            <a:r>
              <a:rPr lang="en-US" dirty="0"/>
              <a:t>BSHC harmonized re-survey </a:t>
            </a:r>
            <a:r>
              <a:rPr lang="en-US" dirty="0" smtClean="0"/>
              <a:t>scheme</a:t>
            </a:r>
            <a:endParaRPr lang="en-GB" dirty="0"/>
          </a:p>
        </p:txBody>
      </p:sp>
      <p:sp>
        <p:nvSpPr>
          <p:cNvPr id="4" name="Footer Placeholder 3"/>
          <p:cNvSpPr>
            <a:spLocks noGrp="1"/>
          </p:cNvSpPr>
          <p:nvPr>
            <p:ph type="ftr" sz="quarter" idx="11"/>
          </p:nvPr>
        </p:nvSpPr>
        <p:spPr/>
        <p:txBody>
          <a:bodyPr/>
          <a:lstStyle/>
          <a:p>
            <a:r>
              <a:rPr lang="en-US" smtClean="0">
                <a:latin typeface="Arial" panose="020B0604020202020204" pitchFamily="34" charset="0"/>
                <a:cs typeface="Arial" panose="020B0604020202020204" pitchFamily="34" charset="0"/>
              </a:rPr>
              <a:t>Genoa, Italy 3th – 5th June 2019</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22966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anose="020B0604020202020204" pitchFamily="34" charset="0"/>
                <a:cs typeface="Arial" panose="020B0604020202020204" pitchFamily="34" charset="0"/>
              </a:rPr>
              <a:t>Other developments in CB</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216025"/>
            <a:ext cx="10515600" cy="5215948"/>
          </a:xfrm>
        </p:spPr>
        <p:txBody>
          <a:bodyPr>
            <a:normAutofit fontScale="85000" lnSpcReduction="20000"/>
          </a:bodyPr>
          <a:lstStyle/>
          <a:p>
            <a:pPr marL="0" indent="0">
              <a:lnSpc>
                <a:spcPct val="120000"/>
              </a:lnSpc>
              <a:buNone/>
            </a:pPr>
            <a:r>
              <a:rPr lang="en-US" b="1" dirty="0">
                <a:latin typeface="Arial" panose="020B0604020202020204" pitchFamily="34" charset="0"/>
                <a:cs typeface="Arial" panose="020B0604020202020204" pitchFamily="34" charset="0"/>
              </a:rPr>
              <a:t>CB for MSDI</a:t>
            </a:r>
          </a:p>
          <a:p>
            <a:pPr marL="0" indent="0">
              <a:lnSpc>
                <a:spcPct val="120000"/>
              </a:lnSpc>
              <a:buNone/>
            </a:pPr>
            <a:r>
              <a:rPr lang="en-US" dirty="0" smtClean="0">
                <a:latin typeface="Arial" panose="020B0604020202020204" pitchFamily="34" charset="0"/>
                <a:cs typeface="Arial" panose="020B0604020202020204" pitchFamily="34" charset="0"/>
              </a:rPr>
              <a:t>With generous funding from Denmark </a:t>
            </a:r>
            <a:r>
              <a:rPr lang="en-US" dirty="0">
                <a:latin typeface="Arial" panose="020B0604020202020204" pitchFamily="34" charset="0"/>
                <a:cs typeface="Arial" panose="020B0604020202020204" pitchFamily="34" charset="0"/>
              </a:rPr>
              <a:t>basic MSDI training </a:t>
            </a:r>
            <a:r>
              <a:rPr lang="en-US" dirty="0" smtClean="0">
                <a:latin typeface="Arial" panose="020B0604020202020204" pitchFamily="34" charset="0"/>
                <a:cs typeface="Arial" panose="020B0604020202020204" pitchFamily="34" charset="0"/>
              </a:rPr>
              <a:t>material has been developed and will </a:t>
            </a:r>
            <a:r>
              <a:rPr lang="en-US" dirty="0">
                <a:latin typeface="Arial" panose="020B0604020202020204" pitchFamily="34" charset="0"/>
                <a:cs typeface="Arial" panose="020B0604020202020204" pitchFamily="34" charset="0"/>
              </a:rPr>
              <a:t>reduce costs for training significantly. </a:t>
            </a:r>
          </a:p>
          <a:p>
            <a:pPr marL="0" indent="0">
              <a:lnSpc>
                <a:spcPct val="120000"/>
              </a:lnSpc>
              <a:buNone/>
            </a:pPr>
            <a:r>
              <a:rPr lang="en-US" b="1" dirty="0" smtClean="0">
                <a:latin typeface="Arial" panose="020B0604020202020204" pitchFamily="34" charset="0"/>
                <a:cs typeface="Arial" panose="020B0604020202020204" pitchFamily="34" charset="0"/>
              </a:rPr>
              <a:t>Procedure </a:t>
            </a:r>
            <a:r>
              <a:rPr lang="en-US" b="1" dirty="0">
                <a:latin typeface="Arial" panose="020B0604020202020204" pitchFamily="34" charset="0"/>
                <a:cs typeface="Arial" panose="020B0604020202020204" pitchFamily="34" charset="0"/>
              </a:rPr>
              <a:t>9: Technical Visits</a:t>
            </a:r>
          </a:p>
          <a:p>
            <a:pPr marL="0" indent="0">
              <a:lnSpc>
                <a:spcPct val="120000"/>
              </a:lnSpc>
              <a:buNone/>
            </a:pPr>
            <a:r>
              <a:rPr lang="en-US" dirty="0" smtClean="0">
                <a:latin typeface="Arial" panose="020B0604020202020204" pitchFamily="34" charset="0"/>
                <a:cs typeface="Arial" panose="020B0604020202020204" pitchFamily="34" charset="0"/>
              </a:rPr>
              <a:t>New </a:t>
            </a:r>
            <a:r>
              <a:rPr lang="en-US" dirty="0">
                <a:latin typeface="Arial" panose="020B0604020202020204" pitchFamily="34" charset="0"/>
                <a:cs typeface="Arial" panose="020B0604020202020204" pitchFamily="34" charset="0"/>
              </a:rPr>
              <a:t>version of </a:t>
            </a:r>
            <a:r>
              <a:rPr lang="en-US" dirty="0" smtClean="0">
                <a:latin typeface="Arial" panose="020B0604020202020204" pitchFamily="34" charset="0"/>
                <a:cs typeface="Arial" panose="020B0604020202020204" pitchFamily="34" charset="0"/>
              </a:rPr>
              <a:t>procedure for TVs adopted including a </a:t>
            </a:r>
            <a:r>
              <a:rPr lang="en-US" dirty="0">
                <a:latin typeface="Arial" panose="020B0604020202020204" pitchFamily="34" charset="0"/>
                <a:cs typeface="Arial" panose="020B0604020202020204" pitchFamily="34" charset="0"/>
              </a:rPr>
              <a:t>new template for TVs and the time limits for the </a:t>
            </a:r>
            <a:r>
              <a:rPr lang="en-US" dirty="0" smtClean="0">
                <a:latin typeface="Arial" panose="020B0604020202020204" pitchFamily="34" charset="0"/>
                <a:cs typeface="Arial" panose="020B0604020202020204" pitchFamily="34" charset="0"/>
              </a:rPr>
              <a:t>reports.</a:t>
            </a:r>
            <a:endParaRPr lang="en-US" dirty="0">
              <a:latin typeface="Arial" panose="020B0604020202020204" pitchFamily="34" charset="0"/>
              <a:cs typeface="Arial" panose="020B0604020202020204" pitchFamily="34" charset="0"/>
            </a:endParaRPr>
          </a:p>
          <a:p>
            <a:pPr marL="0" indent="0">
              <a:lnSpc>
                <a:spcPct val="120000"/>
              </a:lnSpc>
              <a:buNone/>
            </a:pPr>
            <a:r>
              <a:rPr lang="en-US" dirty="0">
                <a:latin typeface="Arial" panose="020B0604020202020204" pitchFamily="34" charset="0"/>
                <a:cs typeface="Arial" panose="020B0604020202020204" pitchFamily="34" charset="0"/>
              </a:rPr>
              <a:t>Further </a:t>
            </a:r>
            <a:r>
              <a:rPr lang="en-US" dirty="0" smtClean="0">
                <a:latin typeface="Arial" panose="020B0604020202020204" pitchFamily="34" charset="0"/>
                <a:cs typeface="Arial" panose="020B0604020202020204" pitchFamily="34" charset="0"/>
              </a:rPr>
              <a:t>developments are ongoing to include Technical Implementation </a:t>
            </a:r>
            <a:r>
              <a:rPr lang="en-US" dirty="0">
                <a:latin typeface="Arial" panose="020B0604020202020204" pitchFamily="34" charset="0"/>
                <a:cs typeface="Arial" panose="020B0604020202020204" pitchFamily="34" charset="0"/>
              </a:rPr>
              <a:t>Visits</a:t>
            </a:r>
            <a:r>
              <a:rPr lang="en-US" dirty="0" smtClean="0">
                <a:latin typeface="Arial" panose="020B0604020202020204" pitchFamily="34" charset="0"/>
                <a:cs typeface="Arial" panose="020B0604020202020204" pitchFamily="34" charset="0"/>
              </a:rPr>
              <a:t>.</a:t>
            </a:r>
          </a:p>
          <a:p>
            <a:pPr marL="0" indent="0">
              <a:lnSpc>
                <a:spcPct val="120000"/>
              </a:lnSpc>
              <a:buNone/>
            </a:pPr>
            <a:r>
              <a:rPr lang="en-US" b="1" dirty="0" smtClean="0">
                <a:latin typeface="Arial" panose="020B0604020202020204" pitchFamily="34" charset="0"/>
                <a:cs typeface="Arial" panose="020B0604020202020204" pitchFamily="34" charset="0"/>
              </a:rPr>
              <a:t>Stakeholder Seminar</a:t>
            </a:r>
          </a:p>
          <a:p>
            <a:pPr marL="0" indent="0">
              <a:lnSpc>
                <a:spcPct val="120000"/>
              </a:lnSpc>
              <a:buNone/>
            </a:pPr>
            <a:r>
              <a:rPr lang="en-US" dirty="0" smtClean="0">
                <a:latin typeface="Arial" panose="020B0604020202020204" pitchFamily="34" charset="0"/>
                <a:cs typeface="Arial" panose="020B0604020202020204" pitchFamily="34" charset="0"/>
              </a:rPr>
              <a:t>CB Stakeholder </a:t>
            </a:r>
            <a:r>
              <a:rPr lang="en-US" dirty="0">
                <a:latin typeface="Arial" panose="020B0604020202020204" pitchFamily="34" charset="0"/>
                <a:cs typeface="Arial" panose="020B0604020202020204" pitchFamily="34" charset="0"/>
              </a:rPr>
              <a:t>Seminar in 2021 (postponed from </a:t>
            </a:r>
            <a:r>
              <a:rPr lang="en-US" dirty="0" smtClean="0">
                <a:latin typeface="Arial" panose="020B0604020202020204" pitchFamily="34" charset="0"/>
                <a:cs typeface="Arial" panose="020B0604020202020204" pitchFamily="34" charset="0"/>
              </a:rPr>
              <a:t>2019), planned in conjunction with events at WHD 2021.</a:t>
            </a:r>
          </a:p>
          <a:p>
            <a:pPr marL="0" indent="0">
              <a:lnSpc>
                <a:spcPct val="120000"/>
              </a:lnSpc>
              <a:buNone/>
            </a:pPr>
            <a:endParaRPr lang="en-US" dirty="0">
              <a:latin typeface="Arial" panose="020B0604020202020204" pitchFamily="34" charset="0"/>
              <a:cs typeface="Arial" panose="020B0604020202020204" pitchFamily="34" charset="0"/>
            </a:endParaRPr>
          </a:p>
          <a:p>
            <a:pPr marL="0" indent="0">
              <a:lnSpc>
                <a:spcPct val="120000"/>
              </a:lnSpc>
              <a:buNone/>
            </a:pPr>
            <a:endParaRPr lang="en-US" dirty="0">
              <a:latin typeface="Arial" panose="020B0604020202020204" pitchFamily="34" charset="0"/>
              <a:cs typeface="Arial" panose="020B0604020202020204" pitchFamily="34" charset="0"/>
            </a:endParaRPr>
          </a:p>
          <a:p>
            <a:pPr marL="0" indent="0">
              <a:lnSpc>
                <a:spcPct val="120000"/>
              </a:lnSpc>
              <a:buNone/>
            </a:pPr>
            <a:endParaRPr lang="en-US"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latin typeface="Arial" panose="020B0604020202020204" pitchFamily="34" charset="0"/>
                <a:cs typeface="Arial" panose="020B0604020202020204" pitchFamily="34" charset="0"/>
              </a:rPr>
              <a:t>Genoa, Italy 3th – 5th June 2019</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42094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anose="020B0604020202020204" pitchFamily="34" charset="0"/>
                <a:cs typeface="Arial" panose="020B0604020202020204" pitchFamily="34" charset="0"/>
              </a:rPr>
              <a:t>Other developments in CB</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216025"/>
            <a:ext cx="10515600" cy="4351338"/>
          </a:xfrm>
        </p:spPr>
        <p:txBody>
          <a:bodyPr>
            <a:normAutofit fontScale="85000" lnSpcReduction="10000"/>
          </a:bodyPr>
          <a:lstStyle/>
          <a:p>
            <a:pPr marL="0" indent="0">
              <a:lnSpc>
                <a:spcPct val="120000"/>
              </a:lnSpc>
              <a:buNone/>
            </a:pPr>
            <a:r>
              <a:rPr lang="en-US" b="1" dirty="0" smtClean="0">
                <a:latin typeface="Arial" panose="020B0604020202020204" pitchFamily="34" charset="0"/>
                <a:cs typeface="Arial" panose="020B0604020202020204" pitchFamily="34" charset="0"/>
              </a:rPr>
              <a:t>CB </a:t>
            </a:r>
            <a:r>
              <a:rPr lang="en-US" b="1" dirty="0">
                <a:latin typeface="Arial" panose="020B0604020202020204" pitchFamily="34" charset="0"/>
                <a:cs typeface="Arial" panose="020B0604020202020204" pitchFamily="34" charset="0"/>
              </a:rPr>
              <a:t>Management</a:t>
            </a:r>
          </a:p>
          <a:p>
            <a:pPr marL="0" indent="0">
              <a:lnSpc>
                <a:spcPct val="120000"/>
              </a:lnSpc>
              <a:buNone/>
            </a:pPr>
            <a:r>
              <a:rPr lang="en-US" dirty="0" smtClean="0">
                <a:latin typeface="Arial" panose="020B0604020202020204" pitchFamily="34" charset="0"/>
                <a:cs typeface="Arial" panose="020B0604020202020204" pitchFamily="34" charset="0"/>
              </a:rPr>
              <a:t>With </a:t>
            </a:r>
            <a:r>
              <a:rPr lang="en-US" dirty="0">
                <a:latin typeface="Arial" panose="020B0604020202020204" pitchFamily="34" charset="0"/>
                <a:cs typeface="Arial" panose="020B0604020202020204" pitchFamily="34" charset="0"/>
              </a:rPr>
              <a:t>the </a:t>
            </a:r>
            <a:r>
              <a:rPr lang="en-US" dirty="0" smtClean="0">
                <a:latin typeface="Arial" panose="020B0604020202020204" pitchFamily="34" charset="0"/>
                <a:cs typeface="Arial" panose="020B0604020202020204" pitchFamily="34" charset="0"/>
              </a:rPr>
              <a:t>generous </a:t>
            </a:r>
            <a:r>
              <a:rPr lang="en-US" dirty="0">
                <a:latin typeface="Arial" panose="020B0604020202020204" pitchFamily="34" charset="0"/>
                <a:cs typeface="Arial" panose="020B0604020202020204" pitchFamily="34" charset="0"/>
              </a:rPr>
              <a:t>support from </a:t>
            </a:r>
            <a:r>
              <a:rPr lang="en-US" dirty="0" smtClean="0">
                <a:latin typeface="Arial" panose="020B0604020202020204" pitchFamily="34" charset="0"/>
                <a:cs typeface="Arial" panose="020B0604020202020204" pitchFamily="34" charset="0"/>
              </a:rPr>
              <a:t>ROK, </a:t>
            </a:r>
            <a:r>
              <a:rPr lang="en-US" dirty="0">
                <a:latin typeface="Arial" panose="020B0604020202020204" pitchFamily="34" charset="0"/>
                <a:cs typeface="Arial" panose="020B0604020202020204" pitchFamily="34" charset="0"/>
              </a:rPr>
              <a:t>the IT-based CB Management System is almost </a:t>
            </a:r>
            <a:r>
              <a:rPr lang="en-US" dirty="0" smtClean="0">
                <a:latin typeface="Arial" panose="020B0604020202020204" pitchFamily="34" charset="0"/>
                <a:cs typeface="Arial" panose="020B0604020202020204" pitchFamily="34" charset="0"/>
              </a:rPr>
              <a:t>available.</a:t>
            </a:r>
            <a:endParaRPr lang="en-US" dirty="0">
              <a:latin typeface="Arial" panose="020B0604020202020204" pitchFamily="34" charset="0"/>
              <a:cs typeface="Arial" panose="020B0604020202020204" pitchFamily="34" charset="0"/>
            </a:endParaRPr>
          </a:p>
          <a:p>
            <a:pPr marL="0" indent="0">
              <a:lnSpc>
                <a:spcPct val="120000"/>
              </a:lnSpc>
              <a:buNone/>
            </a:pPr>
            <a:r>
              <a:rPr lang="en-US" b="1" dirty="0" smtClean="0">
                <a:latin typeface="Arial" panose="020B0604020202020204" pitchFamily="34" charset="0"/>
                <a:cs typeface="Arial" panose="020B0604020202020204" pitchFamily="34" charset="0"/>
              </a:rPr>
              <a:t>Outreach</a:t>
            </a:r>
          </a:p>
          <a:p>
            <a:pPr marL="0" indent="0">
              <a:lnSpc>
                <a:spcPct val="120000"/>
              </a:lnSpc>
              <a:buNone/>
            </a:pPr>
            <a:r>
              <a:rPr lang="en-US" dirty="0" smtClean="0">
                <a:latin typeface="Arial" panose="020B0604020202020204" pitchFamily="34" charset="0"/>
                <a:cs typeface="Arial" panose="020B0604020202020204" pitchFamily="34" charset="0"/>
              </a:rPr>
              <a:t>Example for success: </a:t>
            </a:r>
            <a:r>
              <a:rPr lang="en-US" dirty="0">
                <a:latin typeface="Arial" panose="020B0604020202020204" pitchFamily="34" charset="0"/>
                <a:cs typeface="Arial" panose="020B0604020202020204" pitchFamily="34" charset="0"/>
              </a:rPr>
              <a:t>The correlation between </a:t>
            </a:r>
            <a:r>
              <a:rPr lang="en-US" dirty="0" smtClean="0">
                <a:latin typeface="Arial" panose="020B0604020202020204" pitchFamily="34" charset="0"/>
                <a:cs typeface="Arial" panose="020B0604020202020204" pitchFamily="34" charset="0"/>
              </a:rPr>
              <a:t>NF-CHART-</a:t>
            </a:r>
            <a:r>
              <a:rPr lang="en-US" dirty="0" err="1" smtClean="0">
                <a:latin typeface="Arial" panose="020B0604020202020204" pitchFamily="34" charset="0"/>
                <a:cs typeface="Arial" panose="020B0604020202020204" pitchFamily="34" charset="0"/>
              </a:rPr>
              <a:t>Programme</a:t>
            </a:r>
            <a:r>
              <a:rPr lang="en-US" dirty="0" smtClean="0">
                <a:latin typeface="Arial" panose="020B0604020202020204" pitchFamily="34" charset="0"/>
                <a:cs typeface="Arial" panose="020B0604020202020204" pitchFamily="34" charset="0"/>
              </a:rPr>
              <a:t> alumni and development </a:t>
            </a:r>
            <a:r>
              <a:rPr lang="en-US" dirty="0">
                <a:latin typeface="Arial" panose="020B0604020202020204" pitchFamily="34" charset="0"/>
                <a:cs typeface="Arial" panose="020B0604020202020204" pitchFamily="34" charset="0"/>
              </a:rPr>
              <a:t>in charting is </a:t>
            </a:r>
            <a:r>
              <a:rPr lang="en-US" dirty="0" smtClean="0">
                <a:latin typeface="Arial" panose="020B0604020202020204" pitchFamily="34" charset="0"/>
                <a:cs typeface="Arial" panose="020B0604020202020204" pitchFamily="34" charset="0"/>
              </a:rPr>
              <a:t>significant.</a:t>
            </a:r>
          </a:p>
          <a:p>
            <a:pPr marL="0" indent="0">
              <a:lnSpc>
                <a:spcPct val="120000"/>
              </a:lnSpc>
              <a:buNone/>
            </a:pPr>
            <a:r>
              <a:rPr lang="en-US" dirty="0" smtClean="0">
                <a:latin typeface="Arial" panose="020B0604020202020204" pitchFamily="34" charset="0"/>
                <a:cs typeface="Arial" panose="020B0604020202020204" pitchFamily="34" charset="0"/>
              </a:rPr>
              <a:t>Outreach of the success and importance of CB in Hydrography should be improved. </a:t>
            </a:r>
            <a:r>
              <a:rPr lang="en-US" dirty="0" err="1" smtClean="0">
                <a:latin typeface="Arial" panose="020B0604020202020204" pitchFamily="34" charset="0"/>
                <a:cs typeface="Arial" panose="020B0604020202020204" pitchFamily="34" charset="0"/>
              </a:rPr>
              <a:t>PTOutreach</a:t>
            </a:r>
            <a:r>
              <a:rPr lang="en-US" dirty="0" smtClean="0">
                <a:latin typeface="Arial" panose="020B0604020202020204" pitchFamily="34" charset="0"/>
                <a:cs typeface="Arial" panose="020B0604020202020204" pitchFamily="34" charset="0"/>
              </a:rPr>
              <a:t> tasked </a:t>
            </a:r>
            <a:r>
              <a:rPr lang="en-US" dirty="0">
                <a:latin typeface="Arial" panose="020B0604020202020204" pitchFamily="34" charset="0"/>
                <a:cs typeface="Arial" panose="020B0604020202020204" pitchFamily="34" charset="0"/>
              </a:rPr>
              <a:t>to draft the way ahead for promoting and increasing the visibility of work done and the achievements reached. </a:t>
            </a:r>
          </a:p>
          <a:p>
            <a:pPr marL="0" indent="0">
              <a:lnSpc>
                <a:spcPct val="120000"/>
              </a:lnSpc>
              <a:buNone/>
            </a:pPr>
            <a:endParaRPr lang="en-US" dirty="0">
              <a:latin typeface="Arial" panose="020B0604020202020204" pitchFamily="34" charset="0"/>
              <a:cs typeface="Arial" panose="020B0604020202020204" pitchFamily="34" charset="0"/>
            </a:endParaRPr>
          </a:p>
          <a:p>
            <a:pPr marL="0" indent="0">
              <a:lnSpc>
                <a:spcPct val="120000"/>
              </a:lnSpc>
              <a:buNone/>
            </a:pPr>
            <a:endParaRPr lang="en-US" dirty="0">
              <a:latin typeface="Arial" panose="020B0604020202020204" pitchFamily="34" charset="0"/>
              <a:cs typeface="Arial" panose="020B0604020202020204" pitchFamily="34" charset="0"/>
            </a:endParaRPr>
          </a:p>
          <a:p>
            <a:pPr marL="0" indent="0">
              <a:lnSpc>
                <a:spcPct val="120000"/>
              </a:lnSpc>
              <a:buNone/>
            </a:pPr>
            <a:endParaRPr lang="en-US"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latin typeface="Arial" panose="020B0604020202020204" pitchFamily="34" charset="0"/>
                <a:cs typeface="Arial" panose="020B0604020202020204" pitchFamily="34" charset="0"/>
              </a:rPr>
              <a:t>Genoa, Italy 3th – 5th June 2019</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68856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panose="020B0604020202020204" pitchFamily="34" charset="0"/>
                <a:cs typeface="Arial" panose="020B0604020202020204" pitchFamily="34" charset="0"/>
              </a:rPr>
              <a:t>Limited CB Fund</a:t>
            </a:r>
          </a:p>
        </p:txBody>
      </p:sp>
      <p:sp>
        <p:nvSpPr>
          <p:cNvPr id="3" name="Content Placeholder 2"/>
          <p:cNvSpPr>
            <a:spLocks noGrp="1"/>
          </p:cNvSpPr>
          <p:nvPr>
            <p:ph idx="1"/>
          </p:nvPr>
        </p:nvSpPr>
        <p:spPr>
          <a:xfrm>
            <a:off x="838200" y="1216025"/>
            <a:ext cx="10515600" cy="4351338"/>
          </a:xfrm>
        </p:spPr>
        <p:txBody>
          <a:bodyPr>
            <a:normAutofit fontScale="92500" lnSpcReduction="10000"/>
          </a:bodyPr>
          <a:lstStyle/>
          <a:p>
            <a:pPr>
              <a:defRPr/>
            </a:pPr>
            <a:r>
              <a:rPr lang="en-US" dirty="0"/>
              <a:t>Capacity Building in Hydrography is a core strategic </a:t>
            </a:r>
            <a:r>
              <a:rPr lang="en-US" dirty="0" smtClean="0"/>
              <a:t>issue</a:t>
            </a:r>
          </a:p>
          <a:p>
            <a:pPr>
              <a:defRPr/>
            </a:pPr>
            <a:r>
              <a:rPr lang="en-US" dirty="0" smtClean="0"/>
              <a:t>CB </a:t>
            </a:r>
            <a:r>
              <a:rPr lang="en-US" dirty="0"/>
              <a:t>fund </a:t>
            </a:r>
            <a:r>
              <a:rPr lang="en-US" dirty="0" smtClean="0"/>
              <a:t>is limited, the non earmarked part is depending on regular </a:t>
            </a:r>
            <a:r>
              <a:rPr lang="en-US" dirty="0"/>
              <a:t>IHO contribution. </a:t>
            </a:r>
            <a:endParaRPr lang="en-US" dirty="0" smtClean="0"/>
          </a:p>
          <a:p>
            <a:pPr>
              <a:defRPr/>
            </a:pPr>
            <a:r>
              <a:rPr lang="en-US" dirty="0" smtClean="0"/>
              <a:t>The </a:t>
            </a:r>
            <a:r>
              <a:rPr lang="en-US" u="sng" dirty="0"/>
              <a:t>regular IHO </a:t>
            </a:r>
            <a:r>
              <a:rPr lang="en-US" u="sng" dirty="0" smtClean="0"/>
              <a:t>input </a:t>
            </a:r>
            <a:r>
              <a:rPr lang="en-US" u="sng" dirty="0"/>
              <a:t>into the CB fund is </a:t>
            </a:r>
            <a:r>
              <a:rPr lang="en-US" u="sng" dirty="0" smtClean="0"/>
              <a:t>essential </a:t>
            </a:r>
            <a:r>
              <a:rPr lang="en-US" dirty="0" smtClean="0"/>
              <a:t>for success of IHO CB and also </a:t>
            </a:r>
            <a:r>
              <a:rPr lang="en-US" dirty="0"/>
              <a:t>as a nucleus to multiply the effect and to attract external funds.</a:t>
            </a:r>
          </a:p>
          <a:p>
            <a:pPr>
              <a:defRPr/>
            </a:pPr>
            <a:r>
              <a:rPr lang="en-US" dirty="0" smtClean="0"/>
              <a:t>This </a:t>
            </a:r>
            <a:r>
              <a:rPr lang="en-US" u="sng" dirty="0" smtClean="0"/>
              <a:t>is now less than before and will </a:t>
            </a:r>
            <a:r>
              <a:rPr lang="en-US" u="sng" dirty="0"/>
              <a:t>put the success of </a:t>
            </a:r>
            <a:r>
              <a:rPr lang="en-US" u="sng" dirty="0" smtClean="0"/>
              <a:t>CB under risk</a:t>
            </a:r>
            <a:r>
              <a:rPr lang="en-US" dirty="0" smtClean="0"/>
              <a:t>. </a:t>
            </a:r>
          </a:p>
          <a:p>
            <a:pPr>
              <a:defRPr/>
            </a:pPr>
            <a:r>
              <a:rPr lang="en-US" dirty="0" smtClean="0"/>
              <a:t>A </a:t>
            </a:r>
            <a:r>
              <a:rPr lang="en-US" dirty="0"/>
              <a:t>higher regular input from MS to the CB fund via the </a:t>
            </a:r>
            <a:r>
              <a:rPr lang="en-US" dirty="0" smtClean="0"/>
              <a:t>IHO is necessary.</a:t>
            </a:r>
            <a:endParaRPr lang="en-US" dirty="0"/>
          </a:p>
          <a:p>
            <a:pPr>
              <a:defRPr/>
            </a:pPr>
            <a:r>
              <a:rPr lang="en-US" dirty="0" smtClean="0"/>
              <a:t>CBSC </a:t>
            </a:r>
            <a:r>
              <a:rPr lang="en-US" dirty="0"/>
              <a:t>requests the IRCC to </a:t>
            </a:r>
            <a:r>
              <a:rPr lang="en-US" u="sng" dirty="0"/>
              <a:t>investigate the possibility </a:t>
            </a:r>
            <a:r>
              <a:rPr lang="en-US" dirty="0"/>
              <a:t>of a formal proposal </a:t>
            </a:r>
            <a:r>
              <a:rPr lang="en-US" u="sng" dirty="0"/>
              <a:t>to increase the share of the annual contributions of </a:t>
            </a:r>
            <a:r>
              <a:rPr lang="en-US" u="sng" dirty="0" smtClean="0"/>
              <a:t>IHO MS </a:t>
            </a:r>
            <a:r>
              <a:rPr lang="en-US" u="sng" dirty="0"/>
              <a:t>in order to increase the annual input from the IHO Budget</a:t>
            </a:r>
            <a:r>
              <a:rPr lang="en-US" dirty="0"/>
              <a:t> in a stable and sustainable way</a:t>
            </a:r>
            <a:r>
              <a:rPr lang="en-US" dirty="0" smtClean="0"/>
              <a:t>. </a:t>
            </a:r>
            <a:endParaRPr lang="en-US" dirty="0"/>
          </a:p>
        </p:txBody>
      </p:sp>
      <p:sp>
        <p:nvSpPr>
          <p:cNvPr id="4" name="Footer Placeholder 3"/>
          <p:cNvSpPr>
            <a:spLocks noGrp="1"/>
          </p:cNvSpPr>
          <p:nvPr>
            <p:ph type="ftr" sz="quarter" idx="11"/>
          </p:nvPr>
        </p:nvSpPr>
        <p:spPr/>
        <p:txBody>
          <a:bodyPr/>
          <a:lstStyle/>
          <a:p>
            <a:r>
              <a:rPr lang="en-US" smtClean="0">
                <a:latin typeface="Arial" panose="020B0604020202020204" pitchFamily="34" charset="0"/>
                <a:cs typeface="Arial" panose="020B0604020202020204" pitchFamily="34" charset="0"/>
              </a:rPr>
              <a:t>Genoa, Italy 3th – 5th June 2019</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890738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panose="020B0604020202020204" pitchFamily="34" charset="0"/>
                <a:cs typeface="Arial" panose="020B0604020202020204" pitchFamily="34" charset="0"/>
              </a:rPr>
              <a:t>Action requested of IRCC</a:t>
            </a:r>
          </a:p>
        </p:txBody>
      </p:sp>
      <p:sp>
        <p:nvSpPr>
          <p:cNvPr id="3" name="Content Placeholder 2"/>
          <p:cNvSpPr>
            <a:spLocks noGrp="1"/>
          </p:cNvSpPr>
          <p:nvPr>
            <p:ph idx="1"/>
          </p:nvPr>
        </p:nvSpPr>
        <p:spPr>
          <a:xfrm>
            <a:off x="838200" y="1216025"/>
            <a:ext cx="10515600" cy="4351338"/>
          </a:xfrm>
        </p:spPr>
        <p:txBody>
          <a:bodyPr>
            <a:normAutofit fontScale="92500" lnSpcReduction="10000"/>
          </a:bodyPr>
          <a:lstStyle/>
          <a:p>
            <a:pPr marL="514350" lvl="0" indent="-514350">
              <a:buFont typeface="+mj-lt"/>
              <a:buAutoNum type="alphaLcPeriod"/>
            </a:pPr>
            <a:r>
              <a:rPr lang="en-US" dirty="0" smtClean="0"/>
              <a:t>note </a:t>
            </a:r>
            <a:r>
              <a:rPr lang="en-US" dirty="0"/>
              <a:t>the report,</a:t>
            </a:r>
          </a:p>
          <a:p>
            <a:pPr marL="514350" lvl="0" indent="-514350">
              <a:buFont typeface="+mj-lt"/>
              <a:buAutoNum type="alphaLcPeriod"/>
            </a:pPr>
            <a:r>
              <a:rPr lang="en-US" dirty="0" smtClean="0"/>
              <a:t>to </a:t>
            </a:r>
            <a:r>
              <a:rPr lang="en-US" dirty="0"/>
              <a:t>note the significant effort from CB Coordinators to assess the needs in the region, to identify national and regional projects that may contribute to the CBWP and to coordinate the support for countries in need,</a:t>
            </a:r>
          </a:p>
          <a:p>
            <a:pPr marL="514350" lvl="0" indent="-514350">
              <a:buFont typeface="+mj-lt"/>
              <a:buAutoNum type="alphaLcPeriod"/>
            </a:pPr>
            <a:r>
              <a:rPr lang="en-US" dirty="0" smtClean="0"/>
              <a:t>investigate </a:t>
            </a:r>
            <a:r>
              <a:rPr lang="en-US" dirty="0"/>
              <a:t>the possibility of a formal proposal to increase the share of the annual contributions of the IHO Member States in order to increase the annual input from the IHO Budget in a stable and sustainable way,</a:t>
            </a:r>
          </a:p>
          <a:p>
            <a:pPr marL="514350" lvl="0" indent="-514350">
              <a:buFont typeface="+mj-lt"/>
              <a:buAutoNum type="alphaLcPeriod"/>
            </a:pPr>
            <a:r>
              <a:rPr lang="en-US" dirty="0" smtClean="0"/>
              <a:t>invite </a:t>
            </a:r>
            <a:r>
              <a:rPr lang="en-US" dirty="0"/>
              <a:t>the RHCs to encourage Member States to use CATZOC to generate the input for C-55 in a consistent and harmonized way,</a:t>
            </a:r>
          </a:p>
          <a:p>
            <a:pPr marL="514350" lvl="0" indent="-514350">
              <a:buFont typeface="+mj-lt"/>
              <a:buAutoNum type="alphaLcPeriod"/>
            </a:pPr>
            <a:r>
              <a:rPr lang="en-US" dirty="0" smtClean="0"/>
              <a:t>agree </a:t>
            </a:r>
            <a:r>
              <a:rPr lang="en-US" dirty="0"/>
              <a:t>on the further dates of the CBSC/IRCC meetings, </a:t>
            </a:r>
          </a:p>
          <a:p>
            <a:pPr marL="514350" lvl="0" indent="-514350">
              <a:buFont typeface="+mj-lt"/>
              <a:buAutoNum type="alphaLcPeriod"/>
            </a:pPr>
            <a:r>
              <a:rPr lang="en-US" dirty="0" smtClean="0"/>
              <a:t>take </a:t>
            </a:r>
            <a:r>
              <a:rPr lang="en-US" dirty="0"/>
              <a:t>action any further action as seen </a:t>
            </a:r>
            <a:r>
              <a:rPr lang="en-US" dirty="0" smtClean="0"/>
              <a:t>appropriate</a:t>
            </a:r>
            <a:endParaRPr lang="en-US" dirty="0"/>
          </a:p>
        </p:txBody>
      </p:sp>
      <p:sp>
        <p:nvSpPr>
          <p:cNvPr id="4" name="Footer Placeholder 3"/>
          <p:cNvSpPr>
            <a:spLocks noGrp="1"/>
          </p:cNvSpPr>
          <p:nvPr>
            <p:ph type="ftr" sz="quarter" idx="11"/>
          </p:nvPr>
        </p:nvSpPr>
        <p:spPr/>
        <p:txBody>
          <a:bodyPr/>
          <a:lstStyle/>
          <a:p>
            <a:r>
              <a:rPr lang="en-US" smtClean="0">
                <a:latin typeface="Arial" panose="020B0604020202020204" pitchFamily="34" charset="0"/>
                <a:cs typeface="Arial" panose="020B0604020202020204" pitchFamily="34" charset="0"/>
              </a:rPr>
              <a:t>Genoa, Italy 3th – 5th June 2019</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82040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2436668"/>
            <a:ext cx="3835400" cy="2004500"/>
          </a:xfrm>
        </p:spPr>
        <p:txBody>
          <a:bodyPr>
            <a:noAutofit/>
          </a:bodyPr>
          <a:lstStyle/>
          <a:p>
            <a:pPr algn="ctr">
              <a:lnSpc>
                <a:spcPts val="6000"/>
              </a:lnSpc>
            </a:pPr>
            <a:r>
              <a:rPr lang="en-US" sz="4800" dirty="0" smtClean="0">
                <a:latin typeface="Arial" panose="020B0604020202020204" pitchFamily="34" charset="0"/>
                <a:cs typeface="Arial" panose="020B0604020202020204" pitchFamily="34" charset="0"/>
              </a:rPr>
              <a:t>Thank you for your support in Capacity Building</a:t>
            </a:r>
            <a:endParaRPr lang="en-US" sz="48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latin typeface="Arial" panose="020B0604020202020204" pitchFamily="34" charset="0"/>
                <a:cs typeface="Arial" panose="020B0604020202020204" pitchFamily="34" charset="0"/>
              </a:rPr>
              <a:t>Genoa, Italy 3th – 5th June 2019</a:t>
            </a:r>
            <a:endParaRPr lang="en-US" dirty="0">
              <a:latin typeface="Arial" panose="020B0604020202020204" pitchFamily="34" charset="0"/>
              <a:cs typeface="Arial" panose="020B0604020202020204" pitchFamily="34" charset="0"/>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8924" y="0"/>
            <a:ext cx="8073076" cy="8552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10573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panose="020B0604020202020204" pitchFamily="34" charset="0"/>
                <a:cs typeface="Arial" panose="020B0604020202020204" pitchFamily="34" charset="0"/>
              </a:rPr>
              <a:t>Capacity Building Fund</a:t>
            </a:r>
          </a:p>
        </p:txBody>
      </p:sp>
      <p:sp>
        <p:nvSpPr>
          <p:cNvPr id="3" name="Content Placeholder 2"/>
          <p:cNvSpPr>
            <a:spLocks noGrp="1"/>
          </p:cNvSpPr>
          <p:nvPr>
            <p:ph idx="1"/>
          </p:nvPr>
        </p:nvSpPr>
        <p:spPr>
          <a:xfrm>
            <a:off x="838200" y="1216025"/>
            <a:ext cx="10515600" cy="4351338"/>
          </a:xfrm>
        </p:spPr>
        <p:txBody>
          <a:bodyPr>
            <a:normAutofit/>
          </a:bodyPr>
          <a:lstStyle/>
          <a:p>
            <a:pPr marL="0" indent="0">
              <a:buNone/>
            </a:pPr>
            <a:r>
              <a:rPr lang="en-US" dirty="0">
                <a:latin typeface="Arial" panose="020B0604020202020204" pitchFamily="34" charset="0"/>
                <a:cs typeface="Arial" panose="020B0604020202020204" pitchFamily="34" charset="0"/>
              </a:rPr>
              <a:t>The Capacity Building Fund receives regular contribution from two sources:</a:t>
            </a:r>
          </a:p>
          <a:p>
            <a:pPr marL="0" indent="0">
              <a:buNone/>
            </a:pPr>
            <a:r>
              <a:rPr lang="en-US" dirty="0">
                <a:latin typeface="Arial" panose="020B0604020202020204" pitchFamily="34" charset="0"/>
                <a:cs typeface="Arial" panose="020B0604020202020204" pitchFamily="34" charset="0"/>
              </a:rPr>
              <a:t>•	IHO </a:t>
            </a:r>
            <a:r>
              <a:rPr lang="en-US" dirty="0" smtClean="0">
                <a:latin typeface="Arial" panose="020B0604020202020204" pitchFamily="34" charset="0"/>
                <a:cs typeface="Arial" panose="020B0604020202020204" pitchFamily="34" charset="0"/>
              </a:rPr>
              <a:t>budget (regular </a:t>
            </a:r>
            <a:r>
              <a:rPr lang="en-US" dirty="0">
                <a:latin typeface="Arial" panose="020B0604020202020204" pitchFamily="34" charset="0"/>
                <a:cs typeface="Arial" panose="020B0604020202020204" pitchFamily="34" charset="0"/>
              </a:rPr>
              <a:t>annual contributions and eventual </a:t>
            </a:r>
            <a:r>
              <a:rPr lang="en-US" dirty="0" smtClean="0">
                <a:latin typeface="Arial" panose="020B0604020202020204" pitchFamily="34" charset="0"/>
                <a:cs typeface="Arial" panose="020B0604020202020204" pitchFamily="34" charset="0"/>
              </a:rPr>
              <a:t>	contributions </a:t>
            </a:r>
            <a:r>
              <a:rPr lang="en-US" dirty="0">
                <a:latin typeface="Arial" panose="020B0604020202020204" pitchFamily="34" charset="0"/>
                <a:cs typeface="Arial" panose="020B0604020202020204" pitchFamily="34" charset="0"/>
              </a:rPr>
              <a:t>from budget surplus</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	Donations made by </a:t>
            </a:r>
            <a:endParaRPr lang="en-US" dirty="0" smtClean="0">
              <a:latin typeface="Arial" panose="020B0604020202020204" pitchFamily="34" charset="0"/>
              <a:cs typeface="Arial" panose="020B0604020202020204" pitchFamily="34" charset="0"/>
            </a:endParaRPr>
          </a:p>
          <a:p>
            <a:pPr lvl="1"/>
            <a:r>
              <a:rPr lang="en-US" dirty="0" smtClean="0">
                <a:latin typeface="Arial" panose="020B0604020202020204" pitchFamily="34" charset="0"/>
                <a:cs typeface="Arial" panose="020B0604020202020204" pitchFamily="34" charset="0"/>
              </a:rPr>
              <a:t>governments</a:t>
            </a:r>
            <a:r>
              <a:rPr lang="en-US" dirty="0">
                <a:latin typeface="Arial" panose="020B0604020202020204" pitchFamily="34" charset="0"/>
                <a:cs typeface="Arial" panose="020B0604020202020204" pitchFamily="34" charset="0"/>
              </a:rPr>
              <a:t>, </a:t>
            </a:r>
            <a:endParaRPr lang="en-US" dirty="0" smtClean="0">
              <a:latin typeface="Arial" panose="020B0604020202020204" pitchFamily="34" charset="0"/>
              <a:cs typeface="Arial" panose="020B0604020202020204" pitchFamily="34" charset="0"/>
            </a:endParaRPr>
          </a:p>
          <a:p>
            <a:pPr lvl="1"/>
            <a:r>
              <a:rPr lang="en-US" dirty="0" smtClean="0">
                <a:latin typeface="Arial" panose="020B0604020202020204" pitchFamily="34" charset="0"/>
                <a:cs typeface="Arial" panose="020B0604020202020204" pitchFamily="34" charset="0"/>
              </a:rPr>
              <a:t>other </a:t>
            </a:r>
            <a:r>
              <a:rPr lang="en-US" dirty="0">
                <a:latin typeface="Arial" panose="020B0604020202020204" pitchFamily="34" charset="0"/>
                <a:cs typeface="Arial" panose="020B0604020202020204" pitchFamily="34" charset="0"/>
              </a:rPr>
              <a:t>international </a:t>
            </a:r>
            <a:r>
              <a:rPr lang="en-US" dirty="0" smtClean="0">
                <a:latin typeface="Arial" panose="020B0604020202020204" pitchFamily="34" charset="0"/>
                <a:cs typeface="Arial" panose="020B0604020202020204" pitchFamily="34" charset="0"/>
              </a:rPr>
              <a:t>organizations</a:t>
            </a:r>
            <a:r>
              <a:rPr lang="en-US" dirty="0">
                <a:latin typeface="Arial" panose="020B0604020202020204" pitchFamily="34" charset="0"/>
                <a:cs typeface="Arial" panose="020B0604020202020204" pitchFamily="34" charset="0"/>
              </a:rPr>
              <a:t>, </a:t>
            </a:r>
            <a:endParaRPr lang="en-US" dirty="0" smtClean="0">
              <a:latin typeface="Arial" panose="020B0604020202020204" pitchFamily="34" charset="0"/>
              <a:cs typeface="Arial" panose="020B0604020202020204" pitchFamily="34" charset="0"/>
            </a:endParaRPr>
          </a:p>
          <a:p>
            <a:pPr lvl="1"/>
            <a:r>
              <a:rPr lang="en-US" dirty="0" smtClean="0">
                <a:latin typeface="Arial" panose="020B0604020202020204" pitchFamily="34" charset="0"/>
                <a:cs typeface="Arial" panose="020B0604020202020204" pitchFamily="34" charset="0"/>
              </a:rPr>
              <a:t>funding </a:t>
            </a:r>
            <a:r>
              <a:rPr lang="en-US" dirty="0">
                <a:latin typeface="Arial" panose="020B0604020202020204" pitchFamily="34" charset="0"/>
                <a:cs typeface="Arial" panose="020B0604020202020204" pitchFamily="34" charset="0"/>
              </a:rPr>
              <a:t>agencies, </a:t>
            </a:r>
            <a:endParaRPr lang="en-US" dirty="0" smtClean="0">
              <a:latin typeface="Arial" panose="020B0604020202020204" pitchFamily="34" charset="0"/>
              <a:cs typeface="Arial" panose="020B0604020202020204" pitchFamily="34" charset="0"/>
            </a:endParaRPr>
          </a:p>
          <a:p>
            <a:pPr lvl="1"/>
            <a:r>
              <a:rPr lang="en-US" dirty="0" smtClean="0">
                <a:latin typeface="Arial" panose="020B0604020202020204" pitchFamily="34" charset="0"/>
                <a:cs typeface="Arial" panose="020B0604020202020204" pitchFamily="34" charset="0"/>
              </a:rPr>
              <a:t>public </a:t>
            </a:r>
            <a:r>
              <a:rPr lang="en-US" dirty="0">
                <a:latin typeface="Arial" panose="020B0604020202020204" pitchFamily="34" charset="0"/>
                <a:cs typeface="Arial" panose="020B0604020202020204" pitchFamily="34" charset="0"/>
              </a:rPr>
              <a:t>or </a:t>
            </a:r>
            <a:r>
              <a:rPr lang="en-US" dirty="0" smtClean="0">
                <a:latin typeface="Arial" panose="020B0604020202020204" pitchFamily="34" charset="0"/>
                <a:cs typeface="Arial" panose="020B0604020202020204" pitchFamily="34" charset="0"/>
              </a:rPr>
              <a:t>private institutions</a:t>
            </a:r>
            <a:r>
              <a:rPr lang="en-US" dirty="0">
                <a:latin typeface="Arial" panose="020B0604020202020204" pitchFamily="34" charset="0"/>
                <a:cs typeface="Arial" panose="020B0604020202020204" pitchFamily="34" charset="0"/>
              </a:rPr>
              <a:t>, </a:t>
            </a:r>
            <a:endParaRPr lang="en-US" dirty="0" smtClean="0">
              <a:latin typeface="Arial" panose="020B0604020202020204" pitchFamily="34" charset="0"/>
              <a:cs typeface="Arial" panose="020B0604020202020204" pitchFamily="34" charset="0"/>
            </a:endParaRPr>
          </a:p>
          <a:p>
            <a:pPr lvl="1"/>
            <a:r>
              <a:rPr lang="en-US" dirty="0" smtClean="0">
                <a:latin typeface="Arial" panose="020B0604020202020204" pitchFamily="34" charset="0"/>
                <a:cs typeface="Arial" panose="020B0604020202020204" pitchFamily="34" charset="0"/>
              </a:rPr>
              <a:t>associations </a:t>
            </a:r>
            <a:r>
              <a:rPr lang="en-US" dirty="0">
                <a:latin typeface="Arial" panose="020B0604020202020204" pitchFamily="34" charset="0"/>
                <a:cs typeface="Arial" panose="020B0604020202020204" pitchFamily="34" charset="0"/>
              </a:rPr>
              <a:t>or private individuals in support of </a:t>
            </a:r>
            <a:r>
              <a:rPr lang="en-US" dirty="0" smtClean="0">
                <a:latin typeface="Arial" panose="020B0604020202020204" pitchFamily="34" charset="0"/>
                <a:cs typeface="Arial" panose="020B0604020202020204" pitchFamily="34" charset="0"/>
              </a:rPr>
              <a:t>IHO CB.</a:t>
            </a:r>
            <a:endParaRPr lang="en-US"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latin typeface="Arial" panose="020B0604020202020204" pitchFamily="34" charset="0"/>
                <a:cs typeface="Arial" panose="020B0604020202020204" pitchFamily="34" charset="0"/>
              </a:rPr>
              <a:t>Genoa, Italy 3th – 5th June 2019</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03095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anose="020B0604020202020204" pitchFamily="34" charset="0"/>
                <a:cs typeface="Arial" panose="020B0604020202020204" pitchFamily="34" charset="0"/>
              </a:rPr>
              <a:t>Contribution to Capacity Building</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199" y="1216025"/>
            <a:ext cx="10596995" cy="4351338"/>
          </a:xfrm>
        </p:spPr>
        <p:txBody>
          <a:bodyPr>
            <a:normAutofit/>
          </a:bodyPr>
          <a:lstStyle/>
          <a:p>
            <a:pPr marL="0" indent="0">
              <a:buNone/>
            </a:pPr>
            <a:r>
              <a:rPr lang="en-GB" b="1" dirty="0"/>
              <a:t>Contribution from Republic of Korea</a:t>
            </a:r>
            <a:endParaRPr lang="de-DE" dirty="0"/>
          </a:p>
          <a:p>
            <a:pPr marL="0" indent="0">
              <a:buNone/>
            </a:pPr>
            <a:r>
              <a:rPr lang="en-US" dirty="0" smtClean="0"/>
              <a:t>Republic </a:t>
            </a:r>
            <a:r>
              <a:rPr lang="en-US" dirty="0"/>
              <a:t>of Korea contributes significantly to </a:t>
            </a:r>
            <a:r>
              <a:rPr lang="en-US" dirty="0" smtClean="0"/>
              <a:t>CB, in </a:t>
            </a:r>
            <a:r>
              <a:rPr lang="en-US" dirty="0"/>
              <a:t>2019 </a:t>
            </a:r>
            <a:r>
              <a:rPr lang="en-US" dirty="0" smtClean="0"/>
              <a:t>almost </a:t>
            </a:r>
            <a:r>
              <a:rPr lang="en-US" dirty="0"/>
              <a:t>400 T</a:t>
            </a:r>
            <a:r>
              <a:rPr lang="en-US" dirty="0" smtClean="0"/>
              <a:t>€. </a:t>
            </a:r>
          </a:p>
          <a:p>
            <a:pPr marL="0" indent="0">
              <a:buNone/>
            </a:pPr>
            <a:r>
              <a:rPr lang="en-US" dirty="0" smtClean="0"/>
              <a:t>The </a:t>
            </a:r>
            <a:r>
              <a:rPr lang="en-US" dirty="0" err="1"/>
              <a:t>Programme</a:t>
            </a:r>
            <a:r>
              <a:rPr lang="en-US" dirty="0"/>
              <a:t> Management Board (PMB), consisting of representatives from </a:t>
            </a:r>
            <a:r>
              <a:rPr lang="en-US" dirty="0" smtClean="0"/>
              <a:t>ROK and IHO. Almost </a:t>
            </a:r>
            <a:r>
              <a:rPr lang="en-US" dirty="0"/>
              <a:t>all of the contribution is earmarked for designated projects. Major projects currently </a:t>
            </a:r>
            <a:r>
              <a:rPr lang="en-US" dirty="0" smtClean="0"/>
              <a:t>are</a:t>
            </a:r>
          </a:p>
          <a:p>
            <a:r>
              <a:rPr lang="en-US" dirty="0" smtClean="0"/>
              <a:t>funding students </a:t>
            </a:r>
            <a:r>
              <a:rPr lang="en-US" dirty="0"/>
              <a:t>from IHO </a:t>
            </a:r>
            <a:r>
              <a:rPr lang="en-US" dirty="0" smtClean="0"/>
              <a:t>MS </a:t>
            </a:r>
            <a:r>
              <a:rPr lang="en-US" dirty="0"/>
              <a:t>for </a:t>
            </a:r>
            <a:r>
              <a:rPr lang="en-US" dirty="0" smtClean="0"/>
              <a:t>Cat </a:t>
            </a:r>
            <a:r>
              <a:rPr lang="en-US" dirty="0"/>
              <a:t>"A" </a:t>
            </a:r>
            <a:r>
              <a:rPr lang="en-US" dirty="0" smtClean="0"/>
              <a:t>Hydrography </a:t>
            </a:r>
            <a:r>
              <a:rPr lang="en-US" dirty="0"/>
              <a:t>at </a:t>
            </a:r>
            <a:r>
              <a:rPr lang="en-US" dirty="0" smtClean="0"/>
              <a:t>USM</a:t>
            </a:r>
          </a:p>
          <a:p>
            <a:r>
              <a:rPr lang="en-US" dirty="0" smtClean="0"/>
              <a:t>Training </a:t>
            </a:r>
            <a:r>
              <a:rPr lang="en-US" dirty="0"/>
              <a:t>for </a:t>
            </a:r>
            <a:r>
              <a:rPr lang="en-US" dirty="0" smtClean="0"/>
              <a:t>Trainers</a:t>
            </a:r>
          </a:p>
          <a:p>
            <a:r>
              <a:rPr lang="en-US" dirty="0" smtClean="0"/>
              <a:t>Cat </a:t>
            </a:r>
            <a:r>
              <a:rPr lang="en-US" dirty="0"/>
              <a:t>"B" </a:t>
            </a:r>
            <a:r>
              <a:rPr lang="en-US" dirty="0" smtClean="0"/>
              <a:t>Hydrography and Cartography </a:t>
            </a:r>
            <a:r>
              <a:rPr lang="en-US" dirty="0"/>
              <a:t>at KHOA, Busan, ROK. </a:t>
            </a:r>
            <a:endParaRPr lang="en-GB" dirty="0"/>
          </a:p>
        </p:txBody>
      </p:sp>
      <p:sp>
        <p:nvSpPr>
          <p:cNvPr id="4" name="Footer Placeholder 3"/>
          <p:cNvSpPr>
            <a:spLocks noGrp="1"/>
          </p:cNvSpPr>
          <p:nvPr>
            <p:ph type="ftr" sz="quarter" idx="11"/>
          </p:nvPr>
        </p:nvSpPr>
        <p:spPr/>
        <p:txBody>
          <a:bodyPr/>
          <a:lstStyle/>
          <a:p>
            <a:r>
              <a:rPr lang="en-US" smtClean="0">
                <a:latin typeface="Arial" panose="020B0604020202020204" pitchFamily="34" charset="0"/>
                <a:cs typeface="Arial" panose="020B0604020202020204" pitchFamily="34" charset="0"/>
              </a:rPr>
              <a:t>Genoa, Italy 3th – 5th June 2019</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96394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anose="020B0604020202020204" pitchFamily="34" charset="0"/>
                <a:cs typeface="Arial" panose="020B0604020202020204" pitchFamily="34" charset="0"/>
              </a:rPr>
              <a:t>Contribution to Capacity Building</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216025"/>
            <a:ext cx="10515600" cy="4351338"/>
          </a:xfrm>
        </p:spPr>
        <p:txBody>
          <a:bodyPr>
            <a:normAutofit/>
          </a:bodyPr>
          <a:lstStyle/>
          <a:p>
            <a:pPr marL="0" indent="0">
              <a:buNone/>
            </a:pPr>
            <a:r>
              <a:rPr lang="en-US" b="1" dirty="0"/>
              <a:t>Contribution of Japan through the Nippon Foundation </a:t>
            </a:r>
          </a:p>
          <a:p>
            <a:pPr marL="0" indent="0">
              <a:buNone/>
            </a:pPr>
            <a:r>
              <a:rPr lang="en-US" dirty="0"/>
              <a:t>Japan continuously provides its important input through the Nippon Foundation (NF) by funding CB training </a:t>
            </a:r>
            <a:r>
              <a:rPr lang="en-US" dirty="0" smtClean="0"/>
              <a:t>projects.</a:t>
            </a:r>
          </a:p>
          <a:p>
            <a:pPr marL="0" indent="0">
              <a:buNone/>
            </a:pPr>
            <a:r>
              <a:rPr lang="en-US" dirty="0" smtClean="0"/>
              <a:t>The NF-IHO </a:t>
            </a:r>
            <a:r>
              <a:rPr lang="en-US" dirty="0"/>
              <a:t>Cartography, Hydrography and Related Training (NF-IHO CHART) </a:t>
            </a:r>
            <a:r>
              <a:rPr lang="en-US" dirty="0" smtClean="0"/>
              <a:t>Project is fully funded by </a:t>
            </a:r>
            <a:r>
              <a:rPr lang="en-US" dirty="0"/>
              <a:t>the </a:t>
            </a:r>
            <a:r>
              <a:rPr lang="en-US" dirty="0" smtClean="0"/>
              <a:t>NF. </a:t>
            </a:r>
          </a:p>
          <a:p>
            <a:pPr marL="0" indent="0">
              <a:buNone/>
            </a:pPr>
            <a:r>
              <a:rPr lang="en-US" dirty="0" smtClean="0"/>
              <a:t>The </a:t>
            </a:r>
            <a:r>
              <a:rPr lang="en-US" dirty="0"/>
              <a:t>NF is substantially funding other project outside the direct context of the IHO CB</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latin typeface="Arial" panose="020B0604020202020204" pitchFamily="34" charset="0"/>
                <a:cs typeface="Arial" panose="020B0604020202020204" pitchFamily="34" charset="0"/>
              </a:rPr>
              <a:t>Genoa, Italy 3th – 5th June 2019</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46191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anose="020B0604020202020204" pitchFamily="34" charset="0"/>
                <a:cs typeface="Arial" panose="020B0604020202020204" pitchFamily="34" charset="0"/>
              </a:rPr>
              <a:t>Contribution to Capacity Building</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216025"/>
            <a:ext cx="10515600" cy="4351338"/>
          </a:xfrm>
        </p:spPr>
        <p:txBody>
          <a:bodyPr>
            <a:normAutofit lnSpcReduction="10000"/>
          </a:bodyPr>
          <a:lstStyle/>
          <a:p>
            <a:pPr marL="0" indent="0">
              <a:buNone/>
            </a:pPr>
            <a:r>
              <a:rPr lang="en-US" b="1" dirty="0"/>
              <a:t>Contribution </a:t>
            </a:r>
            <a:r>
              <a:rPr lang="en-US" b="1" dirty="0" smtClean="0"/>
              <a:t>from other Member States</a:t>
            </a:r>
            <a:r>
              <a:rPr lang="en-US" b="1" dirty="0" smtClean="0"/>
              <a:t> </a:t>
            </a:r>
            <a:endParaRPr lang="en-US" b="1" dirty="0"/>
          </a:p>
          <a:p>
            <a:pPr marL="0" indent="0">
              <a:buNone/>
            </a:pPr>
            <a:r>
              <a:rPr lang="en-US" dirty="0"/>
              <a:t>Several MS provide </a:t>
            </a:r>
            <a:r>
              <a:rPr lang="en-US" dirty="0" smtClean="0"/>
              <a:t>support </a:t>
            </a:r>
            <a:r>
              <a:rPr lang="en-US" dirty="0"/>
              <a:t>for IHO CB activities. </a:t>
            </a:r>
            <a:endParaRPr lang="en-US" dirty="0" smtClean="0"/>
          </a:p>
          <a:p>
            <a:pPr marL="0" indent="0">
              <a:buNone/>
            </a:pPr>
            <a:r>
              <a:rPr lang="en-US" dirty="0" smtClean="0"/>
              <a:t>	(provision </a:t>
            </a:r>
            <a:r>
              <a:rPr lang="en-US" dirty="0"/>
              <a:t>of facilities, trainers, </a:t>
            </a:r>
            <a:r>
              <a:rPr lang="en-US" dirty="0" smtClean="0"/>
              <a:t>personnel</a:t>
            </a:r>
            <a:r>
              <a:rPr lang="en-US" dirty="0"/>
              <a:t>, advice </a:t>
            </a:r>
            <a:r>
              <a:rPr lang="en-US" dirty="0" smtClean="0"/>
              <a:t>…)</a:t>
            </a:r>
            <a:endParaRPr lang="en-US" dirty="0"/>
          </a:p>
          <a:p>
            <a:pPr marL="0" indent="0">
              <a:buNone/>
            </a:pPr>
            <a:r>
              <a:rPr lang="en-US" dirty="0"/>
              <a:t>The CB </a:t>
            </a:r>
            <a:r>
              <a:rPr lang="en-US" dirty="0" err="1"/>
              <a:t>programme</a:t>
            </a:r>
            <a:r>
              <a:rPr lang="en-US" dirty="0"/>
              <a:t> depends on these </a:t>
            </a:r>
            <a:r>
              <a:rPr lang="en-US" dirty="0" smtClean="0"/>
              <a:t>contributions. </a:t>
            </a:r>
          </a:p>
          <a:p>
            <a:pPr marL="0" indent="0">
              <a:buNone/>
            </a:pPr>
            <a:endParaRPr lang="en-US" dirty="0" smtClean="0"/>
          </a:p>
          <a:p>
            <a:pPr marL="0" indent="0">
              <a:buNone/>
            </a:pPr>
            <a:r>
              <a:rPr lang="en-US" dirty="0" smtClean="0"/>
              <a:t>Other </a:t>
            </a:r>
            <a:r>
              <a:rPr lang="en-US" dirty="0"/>
              <a:t>MS provide support </a:t>
            </a:r>
            <a:r>
              <a:rPr lang="en-US" dirty="0" smtClean="0"/>
              <a:t>outside </a:t>
            </a:r>
            <a:r>
              <a:rPr lang="en-US" dirty="0"/>
              <a:t>the CB </a:t>
            </a:r>
            <a:r>
              <a:rPr lang="en-US" dirty="0" err="1"/>
              <a:t>programme</a:t>
            </a:r>
            <a:r>
              <a:rPr lang="en-US" dirty="0"/>
              <a:t>. </a:t>
            </a:r>
            <a:endParaRPr lang="en-US" dirty="0" smtClean="0"/>
          </a:p>
          <a:p>
            <a:pPr marL="0" indent="0">
              <a:buNone/>
            </a:pPr>
            <a:r>
              <a:rPr lang="en-US" dirty="0"/>
              <a:t>MS are requested to inform </a:t>
            </a:r>
            <a:r>
              <a:rPr lang="en-US" dirty="0" smtClean="0"/>
              <a:t>about activities to</a:t>
            </a:r>
          </a:p>
          <a:p>
            <a:r>
              <a:rPr lang="en-US" dirty="0" smtClean="0"/>
              <a:t>Improving visibility </a:t>
            </a:r>
            <a:r>
              <a:rPr lang="en-US" dirty="0"/>
              <a:t>of </a:t>
            </a:r>
            <a:r>
              <a:rPr lang="en-US" dirty="0" smtClean="0"/>
              <a:t>that contribution and </a:t>
            </a:r>
          </a:p>
          <a:p>
            <a:r>
              <a:rPr lang="en-US" dirty="0" smtClean="0"/>
              <a:t>harmonize </a:t>
            </a:r>
            <a:r>
              <a:rPr lang="en-US" dirty="0"/>
              <a:t>the efforts even </a:t>
            </a:r>
            <a:r>
              <a:rPr lang="en-US" dirty="0" smtClean="0"/>
              <a:t>better. </a:t>
            </a:r>
            <a:endParaRPr lang="en-US" dirty="0"/>
          </a:p>
        </p:txBody>
      </p:sp>
      <p:sp>
        <p:nvSpPr>
          <p:cNvPr id="4" name="Footer Placeholder 3"/>
          <p:cNvSpPr>
            <a:spLocks noGrp="1"/>
          </p:cNvSpPr>
          <p:nvPr>
            <p:ph type="ftr" sz="quarter" idx="11"/>
          </p:nvPr>
        </p:nvSpPr>
        <p:spPr/>
        <p:txBody>
          <a:bodyPr/>
          <a:lstStyle/>
          <a:p>
            <a:r>
              <a:rPr lang="en-US" smtClean="0">
                <a:latin typeface="Arial" panose="020B0604020202020204" pitchFamily="34" charset="0"/>
                <a:cs typeface="Arial" panose="020B0604020202020204" pitchFamily="34" charset="0"/>
              </a:rPr>
              <a:t>Genoa, Italy 3th – 5th June 2019</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85375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e 2"/>
          <p:cNvGraphicFramePr>
            <a:graphicFrameLocks noGrp="1"/>
          </p:cNvGraphicFramePr>
          <p:nvPr>
            <p:extLst>
              <p:ext uri="{D42A27DB-BD31-4B8C-83A1-F6EECF244321}">
                <p14:modId xmlns:p14="http://schemas.microsoft.com/office/powerpoint/2010/main" val="3033480718"/>
              </p:ext>
            </p:extLst>
          </p:nvPr>
        </p:nvGraphicFramePr>
        <p:xfrm>
          <a:off x="177801" y="977894"/>
          <a:ext cx="11891241" cy="5033246"/>
        </p:xfrm>
        <a:graphic>
          <a:graphicData uri="http://schemas.openxmlformats.org/drawingml/2006/table">
            <a:tbl>
              <a:tblPr firstRow="1" firstCol="1" bandRow="1">
                <a:tableStyleId>{5C22544A-7EE6-4342-B048-85BDC9FD1C3A}</a:tableStyleId>
              </a:tblPr>
              <a:tblGrid>
                <a:gridCol w="4614773">
                  <a:extLst>
                    <a:ext uri="{9D8B030D-6E8A-4147-A177-3AD203B41FA5}">
                      <a16:colId xmlns:a16="http://schemas.microsoft.com/office/drawing/2014/main" val="1075658196"/>
                    </a:ext>
                  </a:extLst>
                </a:gridCol>
                <a:gridCol w="1775298">
                  <a:extLst>
                    <a:ext uri="{9D8B030D-6E8A-4147-A177-3AD203B41FA5}">
                      <a16:colId xmlns:a16="http://schemas.microsoft.com/office/drawing/2014/main" val="3842568146"/>
                    </a:ext>
                  </a:extLst>
                </a:gridCol>
                <a:gridCol w="1775298">
                  <a:extLst>
                    <a:ext uri="{9D8B030D-6E8A-4147-A177-3AD203B41FA5}">
                      <a16:colId xmlns:a16="http://schemas.microsoft.com/office/drawing/2014/main" val="1308621940"/>
                    </a:ext>
                  </a:extLst>
                </a:gridCol>
                <a:gridCol w="1775298">
                  <a:extLst>
                    <a:ext uri="{9D8B030D-6E8A-4147-A177-3AD203B41FA5}">
                      <a16:colId xmlns:a16="http://schemas.microsoft.com/office/drawing/2014/main" val="3151278281"/>
                    </a:ext>
                  </a:extLst>
                </a:gridCol>
                <a:gridCol w="1950574">
                  <a:extLst>
                    <a:ext uri="{9D8B030D-6E8A-4147-A177-3AD203B41FA5}">
                      <a16:colId xmlns:a16="http://schemas.microsoft.com/office/drawing/2014/main" val="2916452711"/>
                    </a:ext>
                  </a:extLst>
                </a:gridCol>
              </a:tblGrid>
              <a:tr h="496635">
                <a:tc>
                  <a:txBody>
                    <a:bodyPr/>
                    <a:lstStyle/>
                    <a:p>
                      <a:pPr>
                        <a:lnSpc>
                          <a:spcPct val="115000"/>
                        </a:lnSpc>
                        <a:spcAft>
                          <a:spcPts val="0"/>
                        </a:spcAft>
                      </a:pPr>
                      <a:r>
                        <a:rPr lang="en-US" sz="2400" dirty="0" smtClean="0">
                          <a:effectLst/>
                          <a:latin typeface="+mn-lt"/>
                          <a:ea typeface="+mn-ea"/>
                        </a:rPr>
                        <a:t>Financial</a:t>
                      </a:r>
                      <a:r>
                        <a:rPr lang="en-US" sz="2400" baseline="0" dirty="0" smtClean="0">
                          <a:effectLst/>
                          <a:latin typeface="+mn-lt"/>
                          <a:ea typeface="+mn-ea"/>
                        </a:rPr>
                        <a:t> Situation for 2019</a:t>
                      </a:r>
                      <a:endParaRPr lang="de-DE" sz="24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15000"/>
                        </a:lnSpc>
                        <a:spcAft>
                          <a:spcPts val="0"/>
                        </a:spcAft>
                      </a:pPr>
                      <a:r>
                        <a:rPr lang="en-US" sz="2400">
                          <a:effectLst/>
                        </a:rPr>
                        <a:t>IHO</a:t>
                      </a:r>
                      <a:endParaRPr lang="de-DE"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15000"/>
                        </a:lnSpc>
                        <a:spcAft>
                          <a:spcPts val="0"/>
                        </a:spcAft>
                      </a:pPr>
                      <a:r>
                        <a:rPr lang="en-US" sz="2400">
                          <a:effectLst/>
                        </a:rPr>
                        <a:t>ROK</a:t>
                      </a:r>
                      <a:endParaRPr lang="de-DE"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15000"/>
                        </a:lnSpc>
                        <a:spcAft>
                          <a:spcPts val="0"/>
                        </a:spcAft>
                      </a:pPr>
                      <a:r>
                        <a:rPr lang="en-US" sz="2400">
                          <a:effectLst/>
                        </a:rPr>
                        <a:t>Nippon</a:t>
                      </a:r>
                      <a:endParaRPr lang="de-DE"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15000"/>
                        </a:lnSpc>
                        <a:spcAft>
                          <a:spcPts val="0"/>
                        </a:spcAft>
                      </a:pPr>
                      <a:r>
                        <a:rPr lang="en-US" sz="2400">
                          <a:effectLst/>
                        </a:rPr>
                        <a:t>Total</a:t>
                      </a:r>
                      <a:endParaRPr lang="de-DE" sz="24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3276717568"/>
                  </a:ext>
                </a:extLst>
              </a:tr>
              <a:tr h="496635">
                <a:tc>
                  <a:txBody>
                    <a:bodyPr/>
                    <a:lstStyle/>
                    <a:p>
                      <a:pPr>
                        <a:lnSpc>
                          <a:spcPct val="115000"/>
                        </a:lnSpc>
                        <a:spcAft>
                          <a:spcPts val="0"/>
                        </a:spcAft>
                      </a:pPr>
                      <a:r>
                        <a:rPr lang="en-US" sz="2400">
                          <a:effectLst/>
                        </a:rPr>
                        <a:t>Balance 2018</a:t>
                      </a:r>
                      <a:endParaRPr lang="de-DE"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a:effectLst/>
                        </a:rPr>
                        <a:t>152 648,89</a:t>
                      </a:r>
                      <a:endParaRPr lang="de-DE"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a:effectLst/>
                        </a:rPr>
                        <a:t>-1 776,72</a:t>
                      </a:r>
                      <a:endParaRPr lang="de-DE"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a:effectLst/>
                        </a:rPr>
                        <a:t>0,00</a:t>
                      </a:r>
                      <a:endParaRPr lang="de-DE"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a:effectLst/>
                        </a:rPr>
                        <a:t>150 872,17</a:t>
                      </a:r>
                      <a:endParaRPr lang="de-DE" sz="24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4249243967"/>
                  </a:ext>
                </a:extLst>
              </a:tr>
              <a:tr h="496635">
                <a:tc>
                  <a:txBody>
                    <a:bodyPr/>
                    <a:lstStyle/>
                    <a:p>
                      <a:pPr>
                        <a:lnSpc>
                          <a:spcPct val="115000"/>
                        </a:lnSpc>
                        <a:spcAft>
                          <a:spcPts val="0"/>
                        </a:spcAft>
                      </a:pPr>
                      <a:r>
                        <a:rPr lang="en-US" sz="2400" dirty="0">
                          <a:effectLst/>
                        </a:rPr>
                        <a:t>Income 2019</a:t>
                      </a:r>
                      <a:endParaRPr lang="de-DE" sz="24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dirty="0">
                          <a:solidFill>
                            <a:srgbClr val="FF0000"/>
                          </a:solidFill>
                          <a:effectLst/>
                        </a:rPr>
                        <a:t>116 000,00</a:t>
                      </a:r>
                      <a:endParaRPr lang="de-DE" sz="24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a:effectLst/>
                        </a:rPr>
                        <a:t>398 982,00</a:t>
                      </a:r>
                      <a:endParaRPr lang="de-DE"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a:effectLst/>
                        </a:rPr>
                        <a:t>194 514,00</a:t>
                      </a:r>
                      <a:endParaRPr lang="de-DE"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a:effectLst/>
                        </a:rPr>
                        <a:t>709 496,00</a:t>
                      </a:r>
                      <a:endParaRPr lang="de-DE" sz="24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97198987"/>
                  </a:ext>
                </a:extLst>
              </a:tr>
              <a:tr h="496635">
                <a:tc>
                  <a:txBody>
                    <a:bodyPr/>
                    <a:lstStyle/>
                    <a:p>
                      <a:pPr>
                        <a:lnSpc>
                          <a:spcPct val="115000"/>
                        </a:lnSpc>
                        <a:spcAft>
                          <a:spcPts val="0"/>
                        </a:spcAft>
                      </a:pPr>
                      <a:r>
                        <a:rPr lang="en-US" sz="2400">
                          <a:effectLst/>
                        </a:rPr>
                        <a:t>Surplus from IHO</a:t>
                      </a:r>
                      <a:endParaRPr lang="de-DE"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dirty="0">
                          <a:solidFill>
                            <a:srgbClr val="FF0000"/>
                          </a:solidFill>
                          <a:effectLst/>
                        </a:rPr>
                        <a:t>0,00</a:t>
                      </a:r>
                      <a:endParaRPr lang="de-DE" sz="24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15000"/>
                        </a:lnSpc>
                        <a:spcAft>
                          <a:spcPts val="0"/>
                        </a:spcAft>
                      </a:pPr>
                      <a:r>
                        <a:rPr lang="en-US" sz="2400" dirty="0">
                          <a:effectLst/>
                        </a:rPr>
                        <a:t>-</a:t>
                      </a:r>
                      <a:endParaRPr lang="de-DE" sz="24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15000"/>
                        </a:lnSpc>
                        <a:spcAft>
                          <a:spcPts val="0"/>
                        </a:spcAft>
                      </a:pPr>
                      <a:r>
                        <a:rPr lang="en-US" sz="2400">
                          <a:effectLst/>
                        </a:rPr>
                        <a:t>-</a:t>
                      </a:r>
                      <a:endParaRPr lang="de-DE"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a:effectLst/>
                        </a:rPr>
                        <a:t>0,00</a:t>
                      </a:r>
                      <a:endParaRPr lang="de-DE" sz="24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1118568313"/>
                  </a:ext>
                </a:extLst>
              </a:tr>
              <a:tr h="496635">
                <a:tc>
                  <a:txBody>
                    <a:bodyPr/>
                    <a:lstStyle/>
                    <a:p>
                      <a:pPr>
                        <a:lnSpc>
                          <a:spcPct val="115000"/>
                        </a:lnSpc>
                        <a:spcAft>
                          <a:spcPts val="0"/>
                        </a:spcAft>
                      </a:pPr>
                      <a:r>
                        <a:rPr lang="en-US" sz="2400">
                          <a:effectLst/>
                        </a:rPr>
                        <a:t>Available resources</a:t>
                      </a:r>
                      <a:endParaRPr lang="de-DE"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dirty="0">
                          <a:solidFill>
                            <a:srgbClr val="0070C0"/>
                          </a:solidFill>
                          <a:effectLst/>
                        </a:rPr>
                        <a:t>268 648,89</a:t>
                      </a:r>
                      <a:endParaRPr lang="de-DE" sz="2400" dirty="0">
                        <a:solidFill>
                          <a:srgbClr val="0070C0"/>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a:effectLst/>
                        </a:rPr>
                        <a:t>397 205,28</a:t>
                      </a:r>
                      <a:endParaRPr lang="de-DE"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a:effectLst/>
                        </a:rPr>
                        <a:t>194 514,00</a:t>
                      </a:r>
                      <a:endParaRPr lang="de-DE"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a:effectLst/>
                        </a:rPr>
                        <a:t>860 398,17</a:t>
                      </a:r>
                      <a:endParaRPr lang="de-DE" sz="24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3640854547"/>
                  </a:ext>
                </a:extLst>
              </a:tr>
              <a:tr h="1026718">
                <a:tc>
                  <a:txBody>
                    <a:bodyPr/>
                    <a:lstStyle/>
                    <a:p>
                      <a:pPr>
                        <a:lnSpc>
                          <a:spcPct val="115000"/>
                        </a:lnSpc>
                        <a:spcAft>
                          <a:spcPts val="0"/>
                        </a:spcAft>
                      </a:pPr>
                      <a:r>
                        <a:rPr lang="en-US" sz="2400" dirty="0">
                          <a:effectLst/>
                        </a:rPr>
                        <a:t>Expenditures planned in 2019 (old)</a:t>
                      </a:r>
                      <a:endParaRPr lang="de-DE" sz="24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dirty="0">
                          <a:solidFill>
                            <a:srgbClr val="0070C0"/>
                          </a:solidFill>
                          <a:effectLst/>
                        </a:rPr>
                        <a:t>-344 944,00</a:t>
                      </a:r>
                      <a:endParaRPr lang="de-DE" sz="2400" dirty="0">
                        <a:solidFill>
                          <a:srgbClr val="0070C0"/>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a:effectLst/>
                        </a:rPr>
                        <a:t>-466 500,00</a:t>
                      </a:r>
                      <a:endParaRPr lang="de-DE"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a:effectLst/>
                        </a:rPr>
                        <a:t>-194 514,00</a:t>
                      </a:r>
                      <a:endParaRPr lang="de-DE"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a:effectLst/>
                        </a:rPr>
                        <a:t>-1 005 958,00</a:t>
                      </a:r>
                      <a:endParaRPr lang="de-DE" sz="24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4092037625"/>
                  </a:ext>
                </a:extLst>
              </a:tr>
              <a:tr h="1026718">
                <a:tc>
                  <a:txBody>
                    <a:bodyPr/>
                    <a:lstStyle/>
                    <a:p>
                      <a:pPr>
                        <a:lnSpc>
                          <a:spcPct val="115000"/>
                        </a:lnSpc>
                        <a:spcAft>
                          <a:spcPts val="0"/>
                        </a:spcAft>
                      </a:pPr>
                      <a:r>
                        <a:rPr lang="en-US" sz="2400">
                          <a:effectLst/>
                        </a:rPr>
                        <a:t>Reduce Expenditures in 2019 by CBWP (new)</a:t>
                      </a:r>
                      <a:endParaRPr lang="de-DE"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dirty="0">
                          <a:solidFill>
                            <a:srgbClr val="FF0000"/>
                          </a:solidFill>
                          <a:effectLst/>
                        </a:rPr>
                        <a:t>-76 126,00</a:t>
                      </a:r>
                      <a:endParaRPr lang="de-DE" sz="24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a:effectLst/>
                        </a:rPr>
                        <a:t>≈ 70 000,00</a:t>
                      </a:r>
                      <a:endParaRPr lang="de-DE"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a:effectLst/>
                          <a:highlight>
                            <a:srgbClr val="FFFF00"/>
                          </a:highlight>
                        </a:rPr>
                        <a:t> </a:t>
                      </a:r>
                      <a:endParaRPr lang="de-DE"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a:effectLst/>
                        </a:rPr>
                        <a:t>≈ 146 000,00</a:t>
                      </a:r>
                      <a:endParaRPr lang="de-DE" sz="24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4101687441"/>
                  </a:ext>
                </a:extLst>
              </a:tr>
              <a:tr h="496635">
                <a:tc>
                  <a:txBody>
                    <a:bodyPr/>
                    <a:lstStyle/>
                    <a:p>
                      <a:pPr>
                        <a:lnSpc>
                          <a:spcPct val="115000"/>
                        </a:lnSpc>
                        <a:spcAft>
                          <a:spcPts val="0"/>
                        </a:spcAft>
                      </a:pPr>
                      <a:r>
                        <a:rPr lang="en-US" sz="2400">
                          <a:effectLst/>
                        </a:rPr>
                        <a:t>Balance </a:t>
                      </a:r>
                      <a:r>
                        <a:rPr lang="en-US" sz="2400" u="sng">
                          <a:effectLst/>
                        </a:rPr>
                        <a:t>expected</a:t>
                      </a:r>
                      <a:r>
                        <a:rPr lang="en-US" sz="2400">
                          <a:effectLst/>
                        </a:rPr>
                        <a:t> 31/12/2019</a:t>
                      </a:r>
                      <a:endParaRPr lang="de-DE"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a:effectLst/>
                        </a:rPr>
                        <a:t>0,00</a:t>
                      </a:r>
                      <a:endParaRPr lang="de-DE"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a:effectLst/>
                        </a:rPr>
                        <a:t>0,00</a:t>
                      </a:r>
                      <a:endParaRPr lang="de-DE"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a:effectLst/>
                        </a:rPr>
                        <a:t>0,00</a:t>
                      </a:r>
                      <a:endParaRPr lang="de-DE"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dirty="0">
                          <a:effectLst/>
                        </a:rPr>
                        <a:t>0,00</a:t>
                      </a:r>
                      <a:endParaRPr lang="de-DE" sz="2400" dirty="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338526575"/>
                  </a:ext>
                </a:extLst>
              </a:tr>
            </a:tbl>
          </a:graphicData>
        </a:graphic>
      </p:graphicFrame>
      <p:sp>
        <p:nvSpPr>
          <p:cNvPr id="2" name="Title 1"/>
          <p:cNvSpPr>
            <a:spLocks noGrp="1"/>
          </p:cNvSpPr>
          <p:nvPr>
            <p:ph type="title"/>
          </p:nvPr>
        </p:nvSpPr>
        <p:spPr/>
        <p:txBody>
          <a:bodyPr>
            <a:normAutofit fontScale="90000"/>
          </a:bodyPr>
          <a:lstStyle/>
          <a:p>
            <a:r>
              <a:rPr lang="en-US" dirty="0">
                <a:latin typeface="Arial" panose="020B0604020202020204" pitchFamily="34" charset="0"/>
                <a:cs typeface="Arial" panose="020B0604020202020204" pitchFamily="34" charset="0"/>
              </a:rPr>
              <a:t>Capacity Building Fund</a:t>
            </a:r>
          </a:p>
        </p:txBody>
      </p:sp>
      <p:sp>
        <p:nvSpPr>
          <p:cNvPr id="4" name="Footer Placeholder 3"/>
          <p:cNvSpPr>
            <a:spLocks noGrp="1"/>
          </p:cNvSpPr>
          <p:nvPr>
            <p:ph type="ftr" sz="quarter" idx="11"/>
          </p:nvPr>
        </p:nvSpPr>
        <p:spPr/>
        <p:txBody>
          <a:bodyPr/>
          <a:lstStyle/>
          <a:p>
            <a:r>
              <a:rPr lang="en-US" smtClean="0">
                <a:latin typeface="Arial" panose="020B0604020202020204" pitchFamily="34" charset="0"/>
                <a:cs typeface="Arial" panose="020B0604020202020204" pitchFamily="34" charset="0"/>
              </a:rPr>
              <a:t>Genoa, Italy 3th – 5th June 2019</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5371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panose="020B0604020202020204" pitchFamily="34" charset="0"/>
                <a:cs typeface="Arial" panose="020B0604020202020204" pitchFamily="34" charset="0"/>
              </a:rPr>
              <a:t>Capacity Building Fund</a:t>
            </a:r>
          </a:p>
        </p:txBody>
      </p:sp>
      <p:sp>
        <p:nvSpPr>
          <p:cNvPr id="4" name="Footer Placeholder 3"/>
          <p:cNvSpPr>
            <a:spLocks noGrp="1"/>
          </p:cNvSpPr>
          <p:nvPr>
            <p:ph type="ftr" sz="quarter" idx="11"/>
          </p:nvPr>
        </p:nvSpPr>
        <p:spPr/>
        <p:txBody>
          <a:bodyPr/>
          <a:lstStyle/>
          <a:p>
            <a:r>
              <a:rPr lang="en-US" smtClean="0">
                <a:latin typeface="Arial" panose="020B0604020202020204" pitchFamily="34" charset="0"/>
                <a:cs typeface="Arial" panose="020B0604020202020204" pitchFamily="34" charset="0"/>
              </a:rPr>
              <a:t>Genoa, Italy 3th – 5th June 2019</a:t>
            </a:r>
            <a:endParaRPr lang="en-US" dirty="0">
              <a:latin typeface="Arial" panose="020B0604020202020204" pitchFamily="34" charset="0"/>
              <a:cs typeface="Arial" panose="020B0604020202020204" pitchFamily="34" charset="0"/>
            </a:endParaRPr>
          </a:p>
        </p:txBody>
      </p:sp>
      <p:graphicFrame>
        <p:nvGraphicFramePr>
          <p:cNvPr id="3" name="Tabelle 2"/>
          <p:cNvGraphicFramePr>
            <a:graphicFrameLocks noGrp="1"/>
          </p:cNvGraphicFramePr>
          <p:nvPr>
            <p:extLst>
              <p:ext uri="{D42A27DB-BD31-4B8C-83A1-F6EECF244321}">
                <p14:modId xmlns:p14="http://schemas.microsoft.com/office/powerpoint/2010/main" val="866891781"/>
              </p:ext>
            </p:extLst>
          </p:nvPr>
        </p:nvGraphicFramePr>
        <p:xfrm>
          <a:off x="181841" y="961158"/>
          <a:ext cx="11845633" cy="5044786"/>
        </p:xfrm>
        <a:graphic>
          <a:graphicData uri="http://schemas.openxmlformats.org/drawingml/2006/table">
            <a:tbl>
              <a:tblPr firstRow="1" firstCol="1" bandRow="1">
                <a:tableStyleId>{5C22544A-7EE6-4342-B048-85BDC9FD1C3A}</a:tableStyleId>
              </a:tblPr>
              <a:tblGrid>
                <a:gridCol w="4669681">
                  <a:extLst>
                    <a:ext uri="{9D8B030D-6E8A-4147-A177-3AD203B41FA5}">
                      <a16:colId xmlns:a16="http://schemas.microsoft.com/office/drawing/2014/main" val="873509752"/>
                    </a:ext>
                  </a:extLst>
                </a:gridCol>
                <a:gridCol w="1793988">
                  <a:extLst>
                    <a:ext uri="{9D8B030D-6E8A-4147-A177-3AD203B41FA5}">
                      <a16:colId xmlns:a16="http://schemas.microsoft.com/office/drawing/2014/main" val="680870935"/>
                    </a:ext>
                  </a:extLst>
                </a:gridCol>
                <a:gridCol w="1793988">
                  <a:extLst>
                    <a:ext uri="{9D8B030D-6E8A-4147-A177-3AD203B41FA5}">
                      <a16:colId xmlns:a16="http://schemas.microsoft.com/office/drawing/2014/main" val="2885698498"/>
                    </a:ext>
                  </a:extLst>
                </a:gridCol>
                <a:gridCol w="1793988">
                  <a:extLst>
                    <a:ext uri="{9D8B030D-6E8A-4147-A177-3AD203B41FA5}">
                      <a16:colId xmlns:a16="http://schemas.microsoft.com/office/drawing/2014/main" val="2489841529"/>
                    </a:ext>
                  </a:extLst>
                </a:gridCol>
                <a:gridCol w="1793988">
                  <a:extLst>
                    <a:ext uri="{9D8B030D-6E8A-4147-A177-3AD203B41FA5}">
                      <a16:colId xmlns:a16="http://schemas.microsoft.com/office/drawing/2014/main" val="2317005543"/>
                    </a:ext>
                  </a:extLst>
                </a:gridCol>
              </a:tblGrid>
              <a:tr h="556368">
                <a:tc>
                  <a:txBody>
                    <a:bodyPr/>
                    <a:lstStyle/>
                    <a:p>
                      <a:pPr>
                        <a:lnSpc>
                          <a:spcPct val="115000"/>
                        </a:lnSpc>
                        <a:spcAft>
                          <a:spcPts val="0"/>
                        </a:spcAft>
                      </a:pPr>
                      <a:r>
                        <a:rPr lang="en-US" sz="2400" dirty="0" smtClean="0">
                          <a:effectLst/>
                          <a:latin typeface="+mn-lt"/>
                          <a:ea typeface="+mn-ea"/>
                        </a:rPr>
                        <a:t>Financial</a:t>
                      </a:r>
                      <a:r>
                        <a:rPr lang="en-US" sz="2400" baseline="0" dirty="0" smtClean="0">
                          <a:effectLst/>
                          <a:latin typeface="+mn-lt"/>
                          <a:ea typeface="+mn-ea"/>
                        </a:rPr>
                        <a:t> Situation for 2020</a:t>
                      </a:r>
                      <a:endParaRPr lang="de-DE" sz="24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15000"/>
                        </a:lnSpc>
                        <a:spcAft>
                          <a:spcPts val="0"/>
                        </a:spcAft>
                      </a:pPr>
                      <a:r>
                        <a:rPr lang="en-US" sz="2400">
                          <a:effectLst/>
                        </a:rPr>
                        <a:t>IHO</a:t>
                      </a:r>
                      <a:endParaRPr lang="de-DE"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15000"/>
                        </a:lnSpc>
                        <a:spcAft>
                          <a:spcPts val="0"/>
                        </a:spcAft>
                      </a:pPr>
                      <a:r>
                        <a:rPr lang="en-US" sz="2400">
                          <a:effectLst/>
                        </a:rPr>
                        <a:t>ROK</a:t>
                      </a:r>
                      <a:endParaRPr lang="de-DE"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15000"/>
                        </a:lnSpc>
                        <a:spcAft>
                          <a:spcPts val="0"/>
                        </a:spcAft>
                      </a:pPr>
                      <a:r>
                        <a:rPr lang="en-US" sz="2400">
                          <a:effectLst/>
                        </a:rPr>
                        <a:t>Nippon</a:t>
                      </a:r>
                      <a:endParaRPr lang="de-DE"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15000"/>
                        </a:lnSpc>
                        <a:spcAft>
                          <a:spcPts val="0"/>
                        </a:spcAft>
                      </a:pPr>
                      <a:r>
                        <a:rPr lang="en-US" sz="2400">
                          <a:effectLst/>
                        </a:rPr>
                        <a:t>Total</a:t>
                      </a:r>
                      <a:endParaRPr lang="de-DE" sz="24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1744955748"/>
                  </a:ext>
                </a:extLst>
              </a:tr>
              <a:tr h="556368">
                <a:tc>
                  <a:txBody>
                    <a:bodyPr/>
                    <a:lstStyle/>
                    <a:p>
                      <a:pPr>
                        <a:lnSpc>
                          <a:spcPct val="115000"/>
                        </a:lnSpc>
                        <a:spcAft>
                          <a:spcPts val="0"/>
                        </a:spcAft>
                      </a:pPr>
                      <a:r>
                        <a:rPr lang="en-US" sz="2400">
                          <a:effectLst/>
                        </a:rPr>
                        <a:t>Expected Balance 2019</a:t>
                      </a:r>
                      <a:endParaRPr lang="de-DE"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a:effectLst/>
                        </a:rPr>
                        <a:t>0,00</a:t>
                      </a:r>
                      <a:endParaRPr lang="de-DE"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a:effectLst/>
                        </a:rPr>
                        <a:t>0,00</a:t>
                      </a:r>
                      <a:endParaRPr lang="de-DE"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a:effectLst/>
                        </a:rPr>
                        <a:t>0,00</a:t>
                      </a:r>
                      <a:endParaRPr lang="de-DE"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a:effectLst/>
                        </a:rPr>
                        <a:t>0,00</a:t>
                      </a:r>
                      <a:endParaRPr lang="de-DE" sz="24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3636648601"/>
                  </a:ext>
                </a:extLst>
              </a:tr>
              <a:tr h="556368">
                <a:tc>
                  <a:txBody>
                    <a:bodyPr/>
                    <a:lstStyle/>
                    <a:p>
                      <a:pPr>
                        <a:lnSpc>
                          <a:spcPct val="115000"/>
                        </a:lnSpc>
                        <a:spcAft>
                          <a:spcPts val="0"/>
                        </a:spcAft>
                      </a:pPr>
                      <a:r>
                        <a:rPr lang="en-US" sz="2400" dirty="0">
                          <a:effectLst/>
                        </a:rPr>
                        <a:t>Expected Income</a:t>
                      </a:r>
                      <a:endParaRPr lang="de-DE" sz="24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dirty="0">
                          <a:solidFill>
                            <a:srgbClr val="FF0000"/>
                          </a:solidFill>
                          <a:effectLst/>
                        </a:rPr>
                        <a:t>116 000,00</a:t>
                      </a:r>
                      <a:endParaRPr lang="de-DE" sz="24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a:effectLst/>
                        </a:rPr>
                        <a:t>360 000,00</a:t>
                      </a:r>
                      <a:endParaRPr lang="de-DE"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a:effectLst/>
                        </a:rPr>
                        <a:t>194 514,00</a:t>
                      </a:r>
                      <a:endParaRPr lang="de-DE"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a:effectLst/>
                        </a:rPr>
                        <a:t>670 514,00</a:t>
                      </a:r>
                      <a:endParaRPr lang="de-DE" sz="24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2616864993"/>
                  </a:ext>
                </a:extLst>
              </a:tr>
              <a:tr h="556368">
                <a:tc>
                  <a:txBody>
                    <a:bodyPr/>
                    <a:lstStyle/>
                    <a:p>
                      <a:pPr>
                        <a:lnSpc>
                          <a:spcPct val="115000"/>
                        </a:lnSpc>
                        <a:spcAft>
                          <a:spcPts val="0"/>
                        </a:spcAft>
                      </a:pPr>
                      <a:r>
                        <a:rPr lang="en-US" sz="2400">
                          <a:effectLst/>
                        </a:rPr>
                        <a:t>Surplus from IHO</a:t>
                      </a:r>
                      <a:endParaRPr lang="de-DE"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dirty="0">
                          <a:solidFill>
                            <a:srgbClr val="FF0000"/>
                          </a:solidFill>
                          <a:effectLst/>
                        </a:rPr>
                        <a:t>0,00</a:t>
                      </a:r>
                      <a:endParaRPr lang="de-DE" sz="24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a:effectLst/>
                        </a:rPr>
                        <a:t> </a:t>
                      </a:r>
                      <a:endParaRPr lang="de-DE"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a:effectLst/>
                        </a:rPr>
                        <a:t> </a:t>
                      </a:r>
                      <a:endParaRPr lang="de-DE"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dirty="0">
                          <a:effectLst/>
                        </a:rPr>
                        <a:t>0,00</a:t>
                      </a:r>
                      <a:endParaRPr lang="de-DE" sz="2400" dirty="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487859064"/>
                  </a:ext>
                </a:extLst>
              </a:tr>
              <a:tr h="1150210">
                <a:tc>
                  <a:txBody>
                    <a:bodyPr/>
                    <a:lstStyle/>
                    <a:p>
                      <a:pPr>
                        <a:lnSpc>
                          <a:spcPct val="115000"/>
                        </a:lnSpc>
                        <a:spcAft>
                          <a:spcPts val="0"/>
                        </a:spcAft>
                      </a:pPr>
                      <a:r>
                        <a:rPr lang="en-US" sz="2400">
                          <a:effectLst/>
                        </a:rPr>
                        <a:t>from CB admin fund (not regularly)</a:t>
                      </a:r>
                      <a:endParaRPr lang="de-DE"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a:effectLst/>
                        </a:rPr>
                        <a:t>60 000,00</a:t>
                      </a:r>
                      <a:endParaRPr lang="de-DE"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dirty="0">
                          <a:effectLst/>
                        </a:rPr>
                        <a:t> </a:t>
                      </a:r>
                      <a:endParaRPr lang="de-DE" sz="24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a:effectLst/>
                        </a:rPr>
                        <a:t> </a:t>
                      </a:r>
                      <a:endParaRPr lang="de-DE"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a:effectLst/>
                        </a:rPr>
                        <a:t>60 000,00</a:t>
                      </a:r>
                      <a:endParaRPr lang="de-DE" sz="24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2186727704"/>
                  </a:ext>
                </a:extLst>
              </a:tr>
              <a:tr h="556368">
                <a:tc>
                  <a:txBody>
                    <a:bodyPr/>
                    <a:lstStyle/>
                    <a:p>
                      <a:pPr>
                        <a:lnSpc>
                          <a:spcPct val="115000"/>
                        </a:lnSpc>
                        <a:spcAft>
                          <a:spcPts val="0"/>
                        </a:spcAft>
                      </a:pPr>
                      <a:r>
                        <a:rPr lang="en-US" sz="2400">
                          <a:effectLst/>
                        </a:rPr>
                        <a:t>Available for 2020</a:t>
                      </a:r>
                      <a:endParaRPr lang="de-DE"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dirty="0">
                          <a:solidFill>
                            <a:srgbClr val="0070C0"/>
                          </a:solidFill>
                          <a:effectLst/>
                        </a:rPr>
                        <a:t>176 000,00</a:t>
                      </a:r>
                      <a:endParaRPr lang="de-DE" sz="2400" dirty="0">
                        <a:solidFill>
                          <a:srgbClr val="0070C0"/>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dirty="0">
                          <a:effectLst/>
                        </a:rPr>
                        <a:t>360 000,00</a:t>
                      </a:r>
                      <a:endParaRPr lang="de-DE" sz="24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a:effectLst/>
                        </a:rPr>
                        <a:t>194 514,00</a:t>
                      </a:r>
                      <a:endParaRPr lang="de-DE"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a:effectLst/>
                        </a:rPr>
                        <a:t>730 514,00</a:t>
                      </a:r>
                      <a:endParaRPr lang="de-DE" sz="24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285373041"/>
                  </a:ext>
                </a:extLst>
              </a:tr>
              <a:tr h="556368">
                <a:tc>
                  <a:txBody>
                    <a:bodyPr/>
                    <a:lstStyle/>
                    <a:p>
                      <a:pPr>
                        <a:lnSpc>
                          <a:spcPct val="115000"/>
                        </a:lnSpc>
                        <a:spcAft>
                          <a:spcPts val="0"/>
                        </a:spcAft>
                      </a:pPr>
                      <a:r>
                        <a:rPr lang="en-US" sz="2400">
                          <a:effectLst/>
                        </a:rPr>
                        <a:t>Earmarked 2020</a:t>
                      </a:r>
                      <a:endParaRPr lang="de-DE"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a:effectLst/>
                        </a:rPr>
                        <a:t>0,00</a:t>
                      </a:r>
                      <a:endParaRPr lang="de-DE"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a:effectLst/>
                        </a:rPr>
                        <a:t>360 000,00</a:t>
                      </a:r>
                      <a:endParaRPr lang="de-DE"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a:effectLst/>
                        </a:rPr>
                        <a:t>194 514,00</a:t>
                      </a:r>
                      <a:endParaRPr lang="de-DE"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a:effectLst/>
                        </a:rPr>
                        <a:t>554 514,00</a:t>
                      </a:r>
                      <a:endParaRPr lang="de-DE" sz="24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1947323974"/>
                  </a:ext>
                </a:extLst>
              </a:tr>
              <a:tr h="556368">
                <a:tc>
                  <a:txBody>
                    <a:bodyPr/>
                    <a:lstStyle/>
                    <a:p>
                      <a:pPr>
                        <a:lnSpc>
                          <a:spcPct val="115000"/>
                        </a:lnSpc>
                        <a:spcAft>
                          <a:spcPts val="0"/>
                        </a:spcAft>
                      </a:pPr>
                      <a:r>
                        <a:rPr lang="en-US" sz="2400" dirty="0">
                          <a:effectLst/>
                        </a:rPr>
                        <a:t>Regular CBWP 2020</a:t>
                      </a:r>
                      <a:endParaRPr lang="de-DE" sz="24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a:effectLst/>
                        </a:rPr>
                        <a:t>176 000,00</a:t>
                      </a:r>
                      <a:endParaRPr lang="de-DE"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a:effectLst/>
                        </a:rPr>
                        <a:t>0,00</a:t>
                      </a:r>
                      <a:endParaRPr lang="de-DE"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a:effectLst/>
                        </a:rPr>
                        <a:t>0,00</a:t>
                      </a:r>
                      <a:endParaRPr lang="de-DE"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ct val="115000"/>
                        </a:lnSpc>
                        <a:spcAft>
                          <a:spcPts val="0"/>
                        </a:spcAft>
                      </a:pPr>
                      <a:r>
                        <a:rPr lang="en-US" sz="2400" dirty="0">
                          <a:effectLst/>
                        </a:rPr>
                        <a:t>176 000,00</a:t>
                      </a:r>
                      <a:endParaRPr lang="de-DE" sz="2400" dirty="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127159103"/>
                  </a:ext>
                </a:extLst>
              </a:tr>
            </a:tbl>
          </a:graphicData>
        </a:graphic>
      </p:graphicFrame>
    </p:spTree>
    <p:extLst>
      <p:ext uri="{BB962C8B-B14F-4D97-AF65-F5344CB8AC3E}">
        <p14:creationId xmlns:p14="http://schemas.microsoft.com/office/powerpoint/2010/main" val="41670767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anose="020B0604020202020204" pitchFamily="34" charset="0"/>
                <a:cs typeface="Arial" panose="020B0604020202020204" pitchFamily="34" charset="0"/>
              </a:rPr>
              <a:t>Capacity Building Work </a:t>
            </a:r>
            <a:r>
              <a:rPr lang="en-US" dirty="0" err="1" smtClean="0">
                <a:latin typeface="Arial" panose="020B0604020202020204" pitchFamily="34" charset="0"/>
                <a:cs typeface="Arial" panose="020B0604020202020204" pitchFamily="34" charset="0"/>
              </a:rPr>
              <a:t>Programme</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216025"/>
            <a:ext cx="10515600" cy="4351338"/>
          </a:xfrm>
        </p:spPr>
        <p:txBody>
          <a:bodyPr>
            <a:normAutofit/>
          </a:bodyPr>
          <a:lstStyle/>
          <a:p>
            <a:pPr marL="0" indent="0">
              <a:buNone/>
              <a:defRPr/>
            </a:pPr>
            <a:r>
              <a:rPr lang="en-US" b="1" dirty="0"/>
              <a:t>Capacity Building Work </a:t>
            </a:r>
            <a:r>
              <a:rPr lang="en-US" b="1" dirty="0" err="1"/>
              <a:t>Programme</a:t>
            </a:r>
            <a:r>
              <a:rPr lang="en-US" b="1" dirty="0"/>
              <a:t> </a:t>
            </a:r>
            <a:r>
              <a:rPr lang="en-US" b="1" dirty="0" smtClean="0"/>
              <a:t>2019</a:t>
            </a:r>
            <a:endParaRPr lang="en-US" b="1" dirty="0"/>
          </a:p>
          <a:p>
            <a:pPr>
              <a:defRPr/>
            </a:pPr>
            <a:r>
              <a:rPr lang="en-US" dirty="0" smtClean="0"/>
              <a:t>WP </a:t>
            </a:r>
            <a:r>
              <a:rPr lang="en-US" dirty="0"/>
              <a:t>for 2019 </a:t>
            </a:r>
            <a:r>
              <a:rPr lang="en-US" dirty="0" smtClean="0"/>
              <a:t>updated</a:t>
            </a:r>
            <a:r>
              <a:rPr lang="en-US" dirty="0"/>
              <a:t>. </a:t>
            </a:r>
            <a:endParaRPr lang="en-US" dirty="0" smtClean="0"/>
          </a:p>
          <a:p>
            <a:pPr>
              <a:defRPr/>
            </a:pPr>
            <a:r>
              <a:rPr lang="en-US" dirty="0" smtClean="0"/>
              <a:t>Lack of </a:t>
            </a:r>
            <a:r>
              <a:rPr lang="en-US" dirty="0"/>
              <a:t>additional </a:t>
            </a:r>
            <a:r>
              <a:rPr lang="en-US" dirty="0" smtClean="0"/>
              <a:t>funds from IHO. </a:t>
            </a:r>
          </a:p>
          <a:p>
            <a:pPr>
              <a:defRPr/>
            </a:pPr>
            <a:r>
              <a:rPr lang="en-US" dirty="0" smtClean="0"/>
              <a:t>Number </a:t>
            </a:r>
            <a:r>
              <a:rPr lang="en-US" dirty="0"/>
              <a:t>of activities already planned had to be cancelled. </a:t>
            </a:r>
            <a:endParaRPr lang="en-US" dirty="0" smtClean="0"/>
          </a:p>
          <a:p>
            <a:pPr>
              <a:defRPr/>
            </a:pPr>
            <a:r>
              <a:rPr lang="en-US" dirty="0" smtClean="0"/>
              <a:t>Plans for non earmarked projects reduced from </a:t>
            </a:r>
            <a:r>
              <a:rPr lang="en-US" dirty="0" smtClean="0">
                <a:solidFill>
                  <a:srgbClr val="FF0000"/>
                </a:solidFill>
              </a:rPr>
              <a:t>345 k€ to 270 k€</a:t>
            </a:r>
            <a:r>
              <a:rPr lang="en-US" dirty="0" smtClean="0"/>
              <a:t> </a:t>
            </a:r>
            <a:endParaRPr lang="en-US" dirty="0"/>
          </a:p>
          <a:p>
            <a:pPr>
              <a:defRPr/>
            </a:pPr>
            <a:r>
              <a:rPr lang="en-US" dirty="0"/>
              <a:t>No reallocation to events in 2020. </a:t>
            </a:r>
          </a:p>
        </p:txBody>
      </p:sp>
      <p:sp>
        <p:nvSpPr>
          <p:cNvPr id="4" name="Footer Placeholder 3"/>
          <p:cNvSpPr>
            <a:spLocks noGrp="1"/>
          </p:cNvSpPr>
          <p:nvPr>
            <p:ph type="ftr" sz="quarter" idx="11"/>
          </p:nvPr>
        </p:nvSpPr>
        <p:spPr/>
        <p:txBody>
          <a:bodyPr/>
          <a:lstStyle/>
          <a:p>
            <a:r>
              <a:rPr lang="en-US" smtClean="0">
                <a:latin typeface="Arial" panose="020B0604020202020204" pitchFamily="34" charset="0"/>
                <a:cs typeface="Arial" panose="020B0604020202020204" pitchFamily="34" charset="0"/>
              </a:rPr>
              <a:t>Genoa, Italy 3th – 5th June 2019</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61677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anose="020B0604020202020204" pitchFamily="34" charset="0"/>
                <a:cs typeface="Arial" panose="020B0604020202020204" pitchFamily="34" charset="0"/>
              </a:rPr>
              <a:t>Capacity Building Work </a:t>
            </a:r>
            <a:r>
              <a:rPr lang="en-US" dirty="0" err="1" smtClean="0">
                <a:latin typeface="Arial" panose="020B0604020202020204" pitchFamily="34" charset="0"/>
                <a:cs typeface="Arial" panose="020B0604020202020204" pitchFamily="34" charset="0"/>
              </a:rPr>
              <a:t>Programme</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216025"/>
            <a:ext cx="10515600" cy="4351338"/>
          </a:xfrm>
        </p:spPr>
        <p:txBody>
          <a:bodyPr>
            <a:normAutofit/>
          </a:bodyPr>
          <a:lstStyle/>
          <a:p>
            <a:pPr marL="0" indent="0">
              <a:buNone/>
              <a:defRPr/>
            </a:pPr>
            <a:r>
              <a:rPr lang="en-US" b="1" dirty="0" smtClean="0"/>
              <a:t>Capacity </a:t>
            </a:r>
            <a:r>
              <a:rPr lang="en-US" b="1" dirty="0"/>
              <a:t>Building Work </a:t>
            </a:r>
            <a:r>
              <a:rPr lang="en-US" b="1" dirty="0" err="1"/>
              <a:t>Programme</a:t>
            </a:r>
            <a:r>
              <a:rPr lang="en-US" b="1" dirty="0"/>
              <a:t> </a:t>
            </a:r>
            <a:r>
              <a:rPr lang="en-US" b="1" dirty="0" smtClean="0"/>
              <a:t>2020</a:t>
            </a:r>
            <a:endParaRPr lang="en-US" b="1" dirty="0"/>
          </a:p>
          <a:p>
            <a:pPr>
              <a:defRPr/>
            </a:pPr>
            <a:r>
              <a:rPr lang="en-US" dirty="0" smtClean="0"/>
              <a:t>Submissions </a:t>
            </a:r>
            <a:r>
              <a:rPr lang="en-US" dirty="0"/>
              <a:t>from the RHCs have been </a:t>
            </a:r>
            <a:r>
              <a:rPr lang="en-US" dirty="0" smtClean="0"/>
              <a:t>prioritized at CBSC17. </a:t>
            </a:r>
          </a:p>
          <a:p>
            <a:pPr>
              <a:defRPr/>
            </a:pPr>
            <a:r>
              <a:rPr lang="en-US" dirty="0" smtClean="0"/>
              <a:t>The </a:t>
            </a:r>
            <a:r>
              <a:rPr lang="en-US" dirty="0"/>
              <a:t>accepted submissions would need </a:t>
            </a:r>
            <a:r>
              <a:rPr lang="en-US" dirty="0" smtClean="0"/>
              <a:t>about 1,300,000 €. </a:t>
            </a:r>
          </a:p>
          <a:p>
            <a:pPr>
              <a:defRPr/>
            </a:pPr>
            <a:r>
              <a:rPr lang="en-US" dirty="0" smtClean="0"/>
              <a:t>The </a:t>
            </a:r>
            <a:r>
              <a:rPr lang="en-US" dirty="0"/>
              <a:t>Work </a:t>
            </a:r>
            <a:r>
              <a:rPr lang="en-US" dirty="0" err="1"/>
              <a:t>Programme</a:t>
            </a:r>
            <a:r>
              <a:rPr lang="en-US" dirty="0"/>
              <a:t> allocates 730,000 €</a:t>
            </a:r>
            <a:r>
              <a:rPr lang="en-US" dirty="0" smtClean="0"/>
              <a:t>.</a:t>
            </a:r>
          </a:p>
          <a:p>
            <a:pPr marL="0" indent="0">
              <a:buNone/>
              <a:defRPr/>
            </a:pPr>
            <a:endParaRPr lang="en-US" dirty="0" smtClean="0"/>
          </a:p>
          <a:p>
            <a:pPr marL="0" indent="0">
              <a:buNone/>
              <a:defRPr/>
            </a:pPr>
            <a:r>
              <a:rPr lang="en-US" dirty="0" smtClean="0"/>
              <a:t>Not earmarked part of the CB fund:</a:t>
            </a:r>
          </a:p>
          <a:p>
            <a:pPr>
              <a:defRPr/>
            </a:pPr>
            <a:r>
              <a:rPr lang="en-US" dirty="0" smtClean="0">
                <a:solidFill>
                  <a:srgbClr val="FF0000"/>
                </a:solidFill>
              </a:rPr>
              <a:t>116,000 € + 60,000 € </a:t>
            </a:r>
            <a:r>
              <a:rPr lang="en-US" dirty="0" smtClean="0"/>
              <a:t>(admin fund) available (1/3 of 2019 originally) </a:t>
            </a:r>
          </a:p>
          <a:p>
            <a:pPr>
              <a:defRPr/>
            </a:pPr>
            <a:endParaRPr lang="en-GB" dirty="0"/>
          </a:p>
          <a:p>
            <a:pPr marL="0" indent="0">
              <a:buNone/>
              <a:defRPr/>
            </a:pPr>
            <a:endParaRPr lang="en-US" dirty="0" smtClean="0"/>
          </a:p>
        </p:txBody>
      </p:sp>
      <p:sp>
        <p:nvSpPr>
          <p:cNvPr id="4" name="Footer Placeholder 3"/>
          <p:cNvSpPr>
            <a:spLocks noGrp="1"/>
          </p:cNvSpPr>
          <p:nvPr>
            <p:ph type="ftr" sz="quarter" idx="11"/>
          </p:nvPr>
        </p:nvSpPr>
        <p:spPr/>
        <p:txBody>
          <a:bodyPr/>
          <a:lstStyle/>
          <a:p>
            <a:r>
              <a:rPr lang="en-US" smtClean="0">
                <a:latin typeface="Arial" panose="020B0604020202020204" pitchFamily="34" charset="0"/>
                <a:cs typeface="Arial" panose="020B0604020202020204" pitchFamily="34" charset="0"/>
              </a:rPr>
              <a:t>Genoa, Italy 3th – 5th June 2019</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64388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HO presentations template" id="{02FEB0FD-5DB0-4DCA-8FD3-AD77DA5C0D37}" vid="{4295DFCE-4179-4A75-B3EC-50B8EFC8F0A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IHO_Presentations_template-Blank</Template>
  <TotalTime>0</TotalTime>
  <Words>1136</Words>
  <Application>Microsoft Office PowerPoint</Application>
  <PresentationFormat>Breitbild</PresentationFormat>
  <Paragraphs>197</Paragraphs>
  <Slides>16</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16</vt:i4>
      </vt:variant>
    </vt:vector>
  </HeadingPairs>
  <TitlesOfParts>
    <vt:vector size="21" baseType="lpstr">
      <vt:lpstr>Arial</vt:lpstr>
      <vt:lpstr>Calibri</vt:lpstr>
      <vt:lpstr>Calibri Light</vt:lpstr>
      <vt:lpstr>Times New Roman</vt:lpstr>
      <vt:lpstr>Office Theme</vt:lpstr>
      <vt:lpstr>Report of CBSC to IRCC 11 </vt:lpstr>
      <vt:lpstr>Capacity Building Fund</vt:lpstr>
      <vt:lpstr>Contribution to Capacity Building</vt:lpstr>
      <vt:lpstr>Contribution to Capacity Building</vt:lpstr>
      <vt:lpstr>Contribution to Capacity Building</vt:lpstr>
      <vt:lpstr>Capacity Building Fund</vt:lpstr>
      <vt:lpstr>Capacity Building Fund</vt:lpstr>
      <vt:lpstr>Capacity Building Work Programme</vt:lpstr>
      <vt:lpstr>Capacity Building Work Programme</vt:lpstr>
      <vt:lpstr>Joint CB</vt:lpstr>
      <vt:lpstr>Publication C-55</vt:lpstr>
      <vt:lpstr>Other developments in CB</vt:lpstr>
      <vt:lpstr>Other developments in CB</vt:lpstr>
      <vt:lpstr>Limited CB Fund</vt:lpstr>
      <vt:lpstr>Action requested of IRCC</vt:lpstr>
      <vt:lpstr>Thank you for your support in Capacity Building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Wyatt</dc:creator>
  <cp:lastModifiedBy>Thomas Dehling</cp:lastModifiedBy>
  <cp:revision>52</cp:revision>
  <dcterms:created xsi:type="dcterms:W3CDTF">2018-03-14T09:31:16Z</dcterms:created>
  <dcterms:modified xsi:type="dcterms:W3CDTF">2019-06-03T10:29:18Z</dcterms:modified>
</cp:coreProperties>
</file>